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63" r:id="rId3"/>
    <p:sldId id="277" r:id="rId4"/>
    <p:sldId id="278" r:id="rId5"/>
    <p:sldId id="279" r:id="rId6"/>
    <p:sldId id="261" r:id="rId7"/>
    <p:sldId id="280" r:id="rId8"/>
    <p:sldId id="281" r:id="rId9"/>
    <p:sldId id="285" r:id="rId10"/>
    <p:sldId id="286" r:id="rId11"/>
    <p:sldId id="284" r:id="rId12"/>
    <p:sldId id="282" r:id="rId13"/>
    <p:sldId id="275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1" d="100"/>
          <a:sy n="131" d="100"/>
        </p:scale>
        <p:origin x="-2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D77FD-25B2-44AA-BDED-1A8056F130B9}" type="datetimeFigureOut">
              <a:rPr lang="bg-BG" smtClean="0"/>
              <a:t>18.2.2022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393A0-2FDD-4C62-82FA-E4BE76A81F9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06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75EF-191A-4242-A262-2CDEFBD9B4C4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509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1C3A-7284-4FB2-9481-34D64491D8F6}" type="datetime1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1263-1EB2-4E74-AB6D-936D4DBDB869}" type="datetime1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1893-E610-46E1-B0A2-95530E67C4D7}" type="datetime1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0F9D-DBF9-4E8F-A61C-8FBEDF4BF0DD}" type="datetime1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92D7-3BE8-43AF-8D65-05DBE524BDEB}" type="datetime1">
              <a:rPr lang="bg-BG" smtClean="0"/>
              <a:t>18.2.2022 г.</a:t>
            </a:fld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BF68-6CD3-4341-A4CD-5B5749F74C05}" type="datetime1">
              <a:rPr lang="bg-BG" smtClean="0"/>
              <a:t>18.2.2022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09B1-C79C-41BE-A1C8-7237F8A39247}" type="datetime1">
              <a:rPr lang="bg-BG" smtClean="0"/>
              <a:t>18.2.2022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565-50E0-4762-8394-BCB31F8D488D}" type="datetime1">
              <a:rPr lang="bg-BG" smtClean="0"/>
              <a:t>18.2.2022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0033-A51A-40B3-8B55-B0D1E6534AA5}" type="datetime1">
              <a:rPr lang="bg-BG" smtClean="0"/>
              <a:t>18.2.2022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A756-FDCF-46A7-A716-8BE7129B13C6}" type="datetime1">
              <a:rPr lang="bg-BG" smtClean="0"/>
              <a:t>18.2.2022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F46E-AA65-4174-B21B-FCC3132542AA}" type="datetime1">
              <a:rPr lang="bg-BG" smtClean="0"/>
              <a:t>18.2.2022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4DDD271-1E15-400F-9C62-CB46150B4548}" type="datetime1">
              <a:rPr lang="bg-BG" smtClean="0"/>
              <a:t>18.2.2022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3470CBD-2B0E-45E4-A7BE-D5E6D2E58BF0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c-managers.org/" TargetMode="External"/><Relationship Id="rId3" Type="http://schemas.openxmlformats.org/officeDocument/2006/relationships/hyperlink" Target="http://www.businesseurope.eu/" TargetMode="External"/><Relationship Id="rId7" Type="http://schemas.openxmlformats.org/officeDocument/2006/relationships/hyperlink" Target="http://www.eurocadres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etuc.org/" TargetMode="External"/><Relationship Id="rId5" Type="http://schemas.openxmlformats.org/officeDocument/2006/relationships/hyperlink" Target="https://smeunited.eu/" TargetMode="External"/><Relationship Id="rId4" Type="http://schemas.openxmlformats.org/officeDocument/2006/relationships/hyperlink" Target="http://www.ceep.eu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278688" cy="3888432"/>
          </a:xfrm>
        </p:spPr>
        <p:txBody>
          <a:bodyPr>
            <a:normAutofit fontScale="90000"/>
          </a:bodyPr>
          <a:lstStyle/>
          <a:p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ru-RU" sz="3600" b="1" dirty="0"/>
              <a:t>Европейският социален диалог,  Комитетът за социален диалог и ролята му по отношение на Европейските автономни споразумения </a:t>
            </a:r>
            <a:r>
              <a:rPr lang="bg-BG" sz="1800" dirty="0"/>
              <a:t/>
            </a:r>
            <a:br>
              <a:rPr lang="bg-BG" sz="1800" dirty="0"/>
            </a:br>
            <a:endParaRPr lang="bg-BG" sz="1800" dirty="0"/>
          </a:p>
        </p:txBody>
      </p:sp>
      <p:pic>
        <p:nvPicPr>
          <p:cNvPr id="5" name="Picture 4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2954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94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5973"/>
            <a:ext cx="6624736" cy="95842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Структури за консултиране на европейските социални партньори (2)</a:t>
            </a:r>
            <a:endParaRPr lang="bg-BG" sz="2400" dirty="0"/>
          </a:p>
        </p:txBody>
      </p:sp>
      <p:pic>
        <p:nvPicPr>
          <p:cNvPr id="5" name="Picture 4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315416"/>
            <a:ext cx="172819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10</a:t>
            </a:fld>
            <a:endParaRPr lang="bg-BG"/>
          </a:p>
        </p:txBody>
      </p:sp>
      <p:sp>
        <p:nvSpPr>
          <p:cNvPr id="8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79388" y="1484313"/>
            <a:ext cx="8523287" cy="4608512"/>
          </a:xfrm>
        </p:spPr>
        <p:txBody>
          <a:bodyPr>
            <a:normAutofit lnSpcReduction="10000"/>
          </a:bodyPr>
          <a:lstStyle/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sz="2000" dirty="0" smtClean="0"/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bg-BG" sz="2000" dirty="0" smtClean="0"/>
              <a:t>Комитет </a:t>
            </a:r>
            <a:r>
              <a:rPr lang="bg-BG" sz="2000" dirty="0"/>
              <a:t>за социален диалог</a:t>
            </a: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sz="2000" dirty="0">
              <a:solidFill>
                <a:srgbClr val="17365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000" b="0" dirty="0" smtClean="0"/>
              <a:t>Учреден е през </a:t>
            </a:r>
            <a:r>
              <a:rPr lang="bg-BG" sz="2000" dirty="0" smtClean="0"/>
              <a:t>1992 г.,</a:t>
            </a:r>
            <a:r>
              <a:rPr lang="bg-BG" sz="2000" b="0" dirty="0" smtClean="0"/>
              <a:t> като основен формат за двустранен автономен междусекторен диалог на европейско равнище </a:t>
            </a:r>
          </a:p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000" b="0" dirty="0" smtClean="0"/>
              <a:t>Свиква се  </a:t>
            </a:r>
            <a:r>
              <a:rPr lang="bg-BG" sz="2000" dirty="0" smtClean="0"/>
              <a:t>3-4 пъти годишно </a:t>
            </a:r>
            <a:r>
              <a:rPr lang="bg-BG" sz="2000" b="0" dirty="0" smtClean="0"/>
              <a:t>за обсъждане на различни теми от социалните партьори. Използва се и като възможност за обмен на инфромация с ЕК</a:t>
            </a:r>
          </a:p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000" b="0" dirty="0" smtClean="0"/>
              <a:t>Приема текстове договорени между двете страни. </a:t>
            </a:r>
            <a:r>
              <a:rPr lang="bg-BG" sz="2000" dirty="0" smtClean="0">
                <a:solidFill>
                  <a:srgbClr val="FF0000"/>
                </a:solidFill>
              </a:rPr>
              <a:t>Наблюдава изпълнението на Европейските автономни споразумения.</a:t>
            </a:r>
          </a:p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000" b="0" dirty="0" smtClean="0"/>
              <a:t>Състои се от 64 членове (32 от страна на работодателите и 32 от страна на сндикатите)</a:t>
            </a:r>
            <a:r>
              <a:rPr lang="bg-BG" sz="2000" b="0" dirty="0"/>
              <a:t> </a:t>
            </a:r>
            <a:r>
              <a:rPr lang="bg-BG" sz="2000" b="0" dirty="0" smtClean="0"/>
              <a:t>- европейски </a:t>
            </a:r>
            <a:r>
              <a:rPr lang="bg-BG" sz="2000" b="0" dirty="0"/>
              <a:t>централи и национални </a:t>
            </a:r>
            <a:r>
              <a:rPr lang="bg-BG" sz="2000" b="0" dirty="0" smtClean="0"/>
              <a:t>организации</a:t>
            </a: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947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624736" cy="95842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Кои са социалните партньори на равнището на съюза</a:t>
            </a:r>
            <a:endParaRPr lang="bg-BG" sz="2000" dirty="0"/>
          </a:p>
        </p:txBody>
      </p:sp>
      <p:pic>
        <p:nvPicPr>
          <p:cNvPr id="5" name="Picture 4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315416"/>
            <a:ext cx="172819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11</a:t>
            </a:fld>
            <a:endParaRPr lang="bg-BG"/>
          </a:p>
        </p:txBody>
      </p:sp>
      <p:sp>
        <p:nvSpPr>
          <p:cNvPr id="8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79388" y="1484313"/>
            <a:ext cx="8523287" cy="4608512"/>
          </a:xfrm>
        </p:spPr>
        <p:txBody>
          <a:bodyPr>
            <a:normAutofit lnSpcReduction="10000"/>
          </a:bodyPr>
          <a:lstStyle/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sz="2000" dirty="0" smtClean="0">
              <a:solidFill>
                <a:srgbClr val="17365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bg-BG" sz="2000" dirty="0"/>
              <a:t>Работодатели</a:t>
            </a:r>
          </a:p>
          <a:p>
            <a:r>
              <a:rPr lang="bg-BG" sz="2000" dirty="0" smtClean="0">
                <a:hlinkClick r:id="rId3"/>
              </a:rPr>
              <a:t>Конфедерация на Европейския бизнес </a:t>
            </a:r>
            <a:r>
              <a:rPr lang="en-US" sz="2000" dirty="0" smtClean="0">
                <a:hlinkClick r:id="rId3"/>
              </a:rPr>
              <a:t>(</a:t>
            </a:r>
            <a:r>
              <a:rPr lang="en-US" sz="2000" dirty="0" err="1" smtClean="0">
                <a:hlinkClick r:id="rId3"/>
              </a:rPr>
              <a:t>BusinessEurope</a:t>
            </a:r>
            <a:r>
              <a:rPr lang="en-US" sz="2000" dirty="0">
                <a:hlinkClick r:id="rId3"/>
              </a:rPr>
              <a:t>)</a:t>
            </a:r>
            <a:endParaRPr lang="en-US" sz="2000" dirty="0"/>
          </a:p>
          <a:p>
            <a:r>
              <a:rPr lang="bg-BG" sz="2000" dirty="0" smtClean="0">
                <a:hlinkClick r:id="rId4"/>
              </a:rPr>
              <a:t>Услуги от обществен интерес Европа</a:t>
            </a:r>
            <a:r>
              <a:rPr lang="en-US" sz="2000" dirty="0" smtClean="0">
                <a:hlinkClick r:id="rId4"/>
              </a:rPr>
              <a:t> (SGI Europe)</a:t>
            </a:r>
            <a:endParaRPr lang="en-US" sz="2000" dirty="0"/>
          </a:p>
          <a:p>
            <a:r>
              <a:rPr lang="bg-BG" sz="2000" dirty="0" smtClean="0">
                <a:hlinkClick r:id="rId5"/>
              </a:rPr>
              <a:t>Европейска асоциация на занатчиите, малките и средните предприятия </a:t>
            </a:r>
            <a:r>
              <a:rPr lang="en-US" sz="2000" dirty="0" smtClean="0">
                <a:hlinkClick r:id="rId5"/>
              </a:rPr>
              <a:t>(</a:t>
            </a:r>
            <a:r>
              <a:rPr lang="en-US" sz="2000" dirty="0" err="1" smtClean="0">
                <a:hlinkClick r:id="rId5"/>
              </a:rPr>
              <a:t>SMEunited</a:t>
            </a:r>
            <a:r>
              <a:rPr lang="en-US" sz="2000" dirty="0" smtClean="0">
                <a:hlinkClick r:id="rId5"/>
              </a:rPr>
              <a:t>)</a:t>
            </a:r>
            <a:endParaRPr lang="bg-BG" sz="2000" dirty="0" smtClean="0"/>
          </a:p>
          <a:p>
            <a:r>
              <a:rPr lang="bg-BG" sz="2000" dirty="0" smtClean="0"/>
              <a:t>Синдикати</a:t>
            </a:r>
            <a:endParaRPr lang="en-US" sz="2000" dirty="0"/>
          </a:p>
          <a:p>
            <a:r>
              <a:rPr lang="bg-BG" sz="2000" dirty="0" smtClean="0">
                <a:hlinkClick r:id="rId6"/>
              </a:rPr>
              <a:t>Европейска конфедерация на синдикатите </a:t>
            </a:r>
            <a:r>
              <a:rPr lang="en-US" sz="2000" dirty="0" smtClean="0">
                <a:hlinkClick r:id="rId6"/>
              </a:rPr>
              <a:t>(ETUC</a:t>
            </a:r>
            <a:r>
              <a:rPr lang="en-US" sz="2000" dirty="0">
                <a:hlinkClick r:id="rId6"/>
              </a:rPr>
              <a:t>)</a:t>
            </a:r>
            <a:endParaRPr lang="en-US" sz="2000" dirty="0"/>
          </a:p>
          <a:p>
            <a:r>
              <a:rPr lang="en-US" sz="2000" dirty="0" err="1">
                <a:hlinkClick r:id="rId7"/>
              </a:rPr>
              <a:t>Eurocadres</a:t>
            </a:r>
            <a:r>
              <a:rPr lang="en-US" sz="2000" dirty="0"/>
              <a:t> (the Council of European Professional and Managerial Staff) and </a:t>
            </a:r>
            <a:r>
              <a:rPr lang="en-US" sz="2000" dirty="0">
                <a:hlinkClick r:id="rId8"/>
              </a:rPr>
              <a:t>European Confederation of Executives and Managerial Staff (CEC)</a:t>
            </a:r>
            <a:r>
              <a:rPr lang="en-US" sz="2000" dirty="0"/>
              <a:t> participate in this dialogue as part of the ETUC delegation.</a:t>
            </a:r>
          </a:p>
        </p:txBody>
      </p:sp>
    </p:spTree>
    <p:extLst>
      <p:ext uri="{BB962C8B-B14F-4D97-AF65-F5344CB8AC3E}">
        <p14:creationId xmlns:p14="http://schemas.microsoft.com/office/powerpoint/2010/main" val="32923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624736" cy="958428"/>
          </a:xfrm>
        </p:spPr>
        <p:txBody>
          <a:bodyPr>
            <a:noAutofit/>
          </a:bodyPr>
          <a:lstStyle/>
          <a:p>
            <a:pPr algn="just"/>
            <a:r>
              <a:rPr lang="bg-BG" sz="2000" dirty="0" smtClean="0"/>
              <a:t>Прилагане на европейските автономни споразумения (1)</a:t>
            </a:r>
            <a:endParaRPr lang="bg-BG" sz="2000" dirty="0"/>
          </a:p>
        </p:txBody>
      </p:sp>
      <p:pic>
        <p:nvPicPr>
          <p:cNvPr id="5" name="Picture 4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315416"/>
            <a:ext cx="172819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12</a:t>
            </a:fld>
            <a:endParaRPr lang="bg-BG"/>
          </a:p>
        </p:txBody>
      </p:sp>
      <p:sp>
        <p:nvSpPr>
          <p:cNvPr id="8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79388" y="1484313"/>
            <a:ext cx="8523287" cy="4608512"/>
          </a:xfrm>
        </p:spPr>
        <p:txBody>
          <a:bodyPr>
            <a:normAutofit/>
          </a:bodyPr>
          <a:lstStyle/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ru-RU" sz="2000" dirty="0">
              <a:solidFill>
                <a:srgbClr val="17365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000" b="0" dirty="0"/>
              <a:t>На национално ниво, ангажиментът по прилагане на споразуменията е на съответните работодателски и синдикални организации, членуващи в европейските такива, които са страна по споразуменията.</a:t>
            </a: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000" b="0" dirty="0"/>
              <a:t> За България това са </a:t>
            </a:r>
            <a:r>
              <a:rPr lang="ru-RU" sz="2000" b="0" dirty="0">
                <a:solidFill>
                  <a:srgbClr val="FF0000"/>
                </a:solidFill>
              </a:rPr>
              <a:t>Българска стопанска камара – съюз на българския бизнес</a:t>
            </a:r>
            <a:r>
              <a:rPr lang="ru-RU" sz="2000" b="0" dirty="0"/>
              <a:t> - член на BusinessEurope, </a:t>
            </a:r>
            <a:r>
              <a:rPr lang="ru-RU" sz="2000" b="0" dirty="0">
                <a:solidFill>
                  <a:srgbClr val="FF0000"/>
                </a:solidFill>
              </a:rPr>
              <a:t>Асоциация на индустриалния капитал в България</a:t>
            </a:r>
            <a:r>
              <a:rPr lang="ru-RU" sz="2000" b="0" dirty="0"/>
              <a:t> – член на CEEP, </a:t>
            </a:r>
            <a:r>
              <a:rPr lang="ru-RU" sz="2000" b="0" dirty="0">
                <a:solidFill>
                  <a:srgbClr val="FF0000"/>
                </a:solidFill>
              </a:rPr>
              <a:t>Съюз произведено в България и Съюз за стопанска инициатива</a:t>
            </a:r>
            <a:r>
              <a:rPr lang="ru-RU" sz="2000" b="0" dirty="0"/>
              <a:t> – член на SMEunited, </a:t>
            </a:r>
            <a:r>
              <a:rPr lang="ru-RU" sz="2000" b="0" dirty="0">
                <a:solidFill>
                  <a:srgbClr val="FF0000"/>
                </a:solidFill>
              </a:rPr>
              <a:t>Конфедерация на независимите синдикати в България и Конфедерация на труда Подкрепа </a:t>
            </a:r>
            <a:r>
              <a:rPr lang="ru-RU" sz="2000" b="0" dirty="0"/>
              <a:t>– членове на ETUC.</a:t>
            </a:r>
            <a:endParaRPr lang="bg-BG" sz="2000" b="0" dirty="0"/>
          </a:p>
        </p:txBody>
      </p:sp>
    </p:spTree>
    <p:extLst>
      <p:ext uri="{BB962C8B-B14F-4D97-AF65-F5344CB8AC3E}">
        <p14:creationId xmlns:p14="http://schemas.microsoft.com/office/powerpoint/2010/main" val="28954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0001" y="1719492"/>
            <a:ext cx="6131024" cy="1371600"/>
          </a:xfrm>
        </p:spPr>
        <p:txBody>
          <a:bodyPr>
            <a:normAutofit fontScale="90000"/>
          </a:bodyPr>
          <a:lstStyle/>
          <a:p>
            <a:r>
              <a:rPr lang="bg-BG" b="1" dirty="0"/>
              <a:t/>
            </a:r>
            <a:br>
              <a:rPr lang="bg-BG" b="1" dirty="0"/>
            </a:br>
            <a:r>
              <a:rPr lang="ru-RU" sz="2700" b="1" dirty="0"/>
              <a:t>Европейският социален диалог,  Комитетът за социален диалог и ролята му по отношение на Европейските автономни споразумения </a:t>
            </a:r>
            <a:r>
              <a:rPr lang="bg-BG" sz="2700" b="1" dirty="0"/>
              <a:t/>
            </a:r>
            <a:br>
              <a:rPr lang="bg-BG" sz="2700" b="1" dirty="0"/>
            </a:br>
            <a:endParaRPr lang="bg-BG" sz="27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bg-BG" sz="3200" dirty="0" smtClean="0"/>
          </a:p>
          <a:p>
            <a:endParaRPr lang="bg-BG" sz="3200" dirty="0"/>
          </a:p>
          <a:p>
            <a:r>
              <a:rPr lang="bg-BG" sz="3200" dirty="0" smtClean="0"/>
              <a:t>Благодаря за вниманието </a:t>
            </a:r>
            <a:endParaRPr lang="bg-BG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2276872"/>
            <a:ext cx="5111750" cy="2896057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13</a:t>
            </a:fld>
            <a:endParaRPr lang="bg-BG"/>
          </a:p>
        </p:txBody>
      </p:sp>
      <p:pic>
        <p:nvPicPr>
          <p:cNvPr id="9" name="Picture 8" descr="J:\_work\knsb\ina\TransFormWork\logo-zoom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7708"/>
            <a:ext cx="12954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4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28376"/>
            <a:ext cx="6696744" cy="812392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Как възниква европейския социален диалог (1)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424936" cy="4536504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1987 г. </a:t>
            </a:r>
            <a:r>
              <a:rPr lang="bg-BG" b="0" dirty="0" smtClean="0"/>
              <a:t>(Единен </a:t>
            </a:r>
            <a:r>
              <a:rPr lang="bg-BG" b="0" dirty="0"/>
              <a:t>Европейски </a:t>
            </a:r>
            <a:r>
              <a:rPr lang="bg-BG" b="0" dirty="0" smtClean="0"/>
              <a:t>акт)</a:t>
            </a:r>
          </a:p>
          <a:p>
            <a:pPr algn="ctr"/>
            <a:r>
              <a:rPr lang="bg-BG" dirty="0"/>
              <a:t>„</a:t>
            </a:r>
            <a:r>
              <a:rPr lang="bg-BG" i="1" dirty="0"/>
              <a:t>Комисията ще се стреми да развива </a:t>
            </a:r>
            <a:r>
              <a:rPr lang="bg-BG" i="1" u="sng" dirty="0"/>
              <a:t>диалога между капитала и труда на Европейско равнище</a:t>
            </a:r>
            <a:r>
              <a:rPr lang="bg-BG" i="1" dirty="0"/>
              <a:t>, който може, ако двете страни пожелаят това, да доведе до договорни отношения</a:t>
            </a:r>
            <a:r>
              <a:rPr lang="bg-BG" dirty="0"/>
              <a:t>“ </a:t>
            </a:r>
          </a:p>
          <a:p>
            <a:pPr algn="just"/>
            <a:r>
              <a:rPr lang="bg-BG" dirty="0">
                <a:solidFill>
                  <a:schemeClr val="tx2"/>
                </a:solidFill>
              </a:rPr>
              <a:t>1989 г</a:t>
            </a:r>
            <a:r>
              <a:rPr lang="bg-BG" dirty="0" smtClean="0">
                <a:solidFill>
                  <a:schemeClr val="tx2"/>
                </a:solidFill>
              </a:rPr>
              <a:t>.</a:t>
            </a:r>
            <a:r>
              <a:rPr lang="bg-BG" dirty="0" smtClean="0"/>
              <a:t> (</a:t>
            </a:r>
            <a:r>
              <a:rPr lang="bg-BG" b="0" dirty="0" smtClean="0"/>
              <a:t>Харта </a:t>
            </a:r>
            <a:r>
              <a:rPr lang="bg-BG" b="0" dirty="0"/>
              <a:t>на Общността за основните социални права на </a:t>
            </a:r>
            <a:r>
              <a:rPr lang="bg-BG" b="0" dirty="0" smtClean="0"/>
              <a:t>работниците </a:t>
            </a:r>
            <a:r>
              <a:rPr lang="bg-BG" dirty="0"/>
              <a:t>(„Социалната харта</a:t>
            </a:r>
            <a:r>
              <a:rPr lang="bg-BG" dirty="0" smtClean="0"/>
              <a:t>“)</a:t>
            </a:r>
          </a:p>
          <a:p>
            <a:pPr algn="just"/>
            <a:r>
              <a:rPr lang="bg-BG" dirty="0" smtClean="0"/>
              <a:t>„</a:t>
            </a:r>
            <a:r>
              <a:rPr lang="bg-BG" i="1" dirty="0"/>
              <a:t>Диалогът между </a:t>
            </a:r>
            <a:r>
              <a:rPr lang="bg-BG" i="1" u="sng" dirty="0"/>
              <a:t>двете страни на индустрията на европейско равнище</a:t>
            </a:r>
            <a:r>
              <a:rPr lang="bg-BG" i="1" dirty="0"/>
              <a:t>, който трябва да бъде развиван, може, ако страните пожелаят това, да доведе до договорни отношения и в по-специално – на междусекторно и секторно равнище“.</a:t>
            </a:r>
            <a:endParaRPr lang="bg-BG" dirty="0"/>
          </a:p>
          <a:p>
            <a:endParaRPr lang="bg-BG" sz="5600" dirty="0"/>
          </a:p>
        </p:txBody>
      </p:sp>
      <p:pic>
        <p:nvPicPr>
          <p:cNvPr id="4" name="Picture 3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53" y="116632"/>
            <a:ext cx="165544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21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28376"/>
            <a:ext cx="6696744" cy="812392"/>
          </a:xfrm>
        </p:spPr>
        <p:txBody>
          <a:bodyPr>
            <a:noAutofit/>
          </a:bodyPr>
          <a:lstStyle/>
          <a:p>
            <a:r>
              <a:rPr lang="ru-RU" sz="2400" dirty="0"/>
              <a:t>Как възниква европейския </a:t>
            </a:r>
            <a:r>
              <a:rPr lang="ru-RU" sz="2400" dirty="0" smtClean="0"/>
              <a:t>социален диалог (2)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424936" cy="4536504"/>
          </a:xfrm>
        </p:spPr>
        <p:txBody>
          <a:bodyPr>
            <a:normAutofit lnSpcReduction="10000"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1992 </a:t>
            </a:r>
            <a:r>
              <a:rPr lang="bg-BG" dirty="0">
                <a:solidFill>
                  <a:schemeClr val="tx2"/>
                </a:solidFill>
              </a:rPr>
              <a:t>г. </a:t>
            </a:r>
            <a:r>
              <a:rPr lang="bg-BG" b="0" dirty="0" smtClean="0"/>
              <a:t>(Договор за създаване на Европейския съюз)</a:t>
            </a:r>
          </a:p>
          <a:p>
            <a:pPr algn="just"/>
            <a:r>
              <a:rPr lang="ru-RU" b="0" i="1" dirty="0" smtClean="0"/>
              <a:t>Споразумение </a:t>
            </a:r>
            <a:r>
              <a:rPr lang="ru-RU" b="0" i="1" dirty="0"/>
              <a:t>между държавите-членки относно социалната политика, съдържащо се в Протокол към Договора и представляващо неразделна част от acquis communautaire. Споразумението изрично се позовава на „Социалната харта“ и се сключва, за да я приложи</a:t>
            </a:r>
            <a:r>
              <a:rPr lang="ru-RU" b="0" i="1" dirty="0" smtClean="0"/>
              <a:t>.</a:t>
            </a:r>
            <a:r>
              <a:rPr lang="bg-BG" b="0" dirty="0"/>
              <a:t> </a:t>
            </a:r>
            <a:r>
              <a:rPr lang="bg-BG" b="0" i="1" dirty="0"/>
              <a:t>Съгласно </a:t>
            </a:r>
            <a:r>
              <a:rPr lang="bg-BG" b="0" i="1" dirty="0" smtClean="0"/>
              <a:t>споразумението:</a:t>
            </a:r>
            <a:r>
              <a:rPr lang="ru-RU" b="0" i="1" dirty="0" smtClean="0"/>
              <a:t> </a:t>
            </a:r>
          </a:p>
          <a:p>
            <a:pPr algn="ctr"/>
            <a:endParaRPr lang="bg-BG" i="1" dirty="0" smtClean="0"/>
          </a:p>
          <a:p>
            <a:pPr algn="ctr"/>
            <a:r>
              <a:rPr lang="bg-BG" i="1" dirty="0" smtClean="0"/>
              <a:t>Държавите-членки могат да възложат на капитала и труда, по тяхно съвместно искане, приложението на директиви в областта на социалната политика</a:t>
            </a:r>
          </a:p>
          <a:p>
            <a:pPr algn="just"/>
            <a:r>
              <a:rPr lang="bg-BG" b="0" i="1" dirty="0" smtClean="0"/>
              <a:t>С договора от Амстердам през </a:t>
            </a:r>
            <a:r>
              <a:rPr lang="bg-BG" b="0" i="1" dirty="0" smtClean="0">
                <a:solidFill>
                  <a:schemeClr val="tx2"/>
                </a:solidFill>
              </a:rPr>
              <a:t>1997 г.</a:t>
            </a:r>
            <a:r>
              <a:rPr lang="bg-BG" b="0" i="1" dirty="0" smtClean="0"/>
              <a:t>, споразумението става част от текста на Договора за създаване на Европейските общности и запазва своето място и в сега действащите договори</a:t>
            </a:r>
            <a:endParaRPr lang="bg-BG" b="0" i="1" dirty="0"/>
          </a:p>
        </p:txBody>
      </p:sp>
      <p:pic>
        <p:nvPicPr>
          <p:cNvPr id="4" name="Picture 3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53" y="116632"/>
            <a:ext cx="165544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06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66915"/>
            <a:ext cx="6696744" cy="812392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Какво точно предвижда договора за функциониране на Ес (чл 154)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39" y="2198544"/>
            <a:ext cx="8424936" cy="453650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Преди </a:t>
            </a:r>
            <a:r>
              <a:rPr lang="ru-RU" dirty="0">
                <a:solidFill>
                  <a:schemeClr val="tx2"/>
                </a:solidFill>
              </a:rPr>
              <a:t>да внесе предложения </a:t>
            </a:r>
            <a:r>
              <a:rPr lang="ru-RU" dirty="0"/>
              <a:t>в областта на социалната политика, </a:t>
            </a:r>
            <a:r>
              <a:rPr lang="ru-RU" dirty="0">
                <a:solidFill>
                  <a:schemeClr val="tx2"/>
                </a:solidFill>
              </a:rPr>
              <a:t>Комисията се консултира със социалните партньори</a:t>
            </a:r>
            <a:r>
              <a:rPr lang="ru-RU" dirty="0"/>
              <a:t> относно </a:t>
            </a:r>
            <a:r>
              <a:rPr lang="ru-RU" dirty="0">
                <a:solidFill>
                  <a:schemeClr val="tx2"/>
                </a:solidFill>
              </a:rPr>
              <a:t>възможната насока на дадено действие на </a:t>
            </a:r>
            <a:r>
              <a:rPr lang="ru-RU" dirty="0" smtClean="0">
                <a:solidFill>
                  <a:schemeClr val="tx2"/>
                </a:solidFill>
              </a:rPr>
              <a:t>Съюза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/>
              <a:t>Ако след тази консултация </a:t>
            </a:r>
            <a:r>
              <a:rPr lang="ru-RU" dirty="0">
                <a:solidFill>
                  <a:schemeClr val="tx2"/>
                </a:solidFill>
              </a:rPr>
              <a:t>Комисията</a:t>
            </a:r>
            <a:r>
              <a:rPr lang="ru-RU" dirty="0"/>
              <a:t> счита, че е препоръчително действие от страна на Съюза, тя </a:t>
            </a:r>
            <a:r>
              <a:rPr lang="ru-RU" dirty="0">
                <a:solidFill>
                  <a:schemeClr val="tx2"/>
                </a:solidFill>
              </a:rPr>
              <a:t>се консултира със социалните партньори относно съдържанието на предвижданото </a:t>
            </a:r>
            <a:r>
              <a:rPr lang="ru-RU" dirty="0" smtClean="0">
                <a:solidFill>
                  <a:schemeClr val="tx2"/>
                </a:solidFill>
              </a:rPr>
              <a:t>предложение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/>
              <a:t>По време на консултациите </a:t>
            </a:r>
            <a:r>
              <a:rPr lang="ru-RU" dirty="0" smtClean="0">
                <a:solidFill>
                  <a:schemeClr val="tx2"/>
                </a:solidFill>
              </a:rPr>
              <a:t>социалните </a:t>
            </a:r>
            <a:r>
              <a:rPr lang="ru-RU" dirty="0">
                <a:solidFill>
                  <a:schemeClr val="tx2"/>
                </a:solidFill>
              </a:rPr>
              <a:t>партньори могат да информират Комисията </a:t>
            </a:r>
            <a:r>
              <a:rPr lang="ru-RU" dirty="0"/>
              <a:t>за тяхното желание да започнат </a:t>
            </a:r>
            <a:r>
              <a:rPr lang="ru-RU" dirty="0">
                <a:solidFill>
                  <a:schemeClr val="tx2"/>
                </a:solidFill>
              </a:rPr>
              <a:t>процедурата, </a:t>
            </a:r>
            <a:r>
              <a:rPr lang="ru-RU" dirty="0" smtClean="0">
                <a:solidFill>
                  <a:schemeClr val="tx2"/>
                </a:solidFill>
              </a:rPr>
              <a:t>по сключване на автономно споразумение</a:t>
            </a:r>
            <a:r>
              <a:rPr lang="ru-RU" dirty="0" smtClean="0"/>
              <a:t>. </a:t>
            </a:r>
            <a:endParaRPr lang="bg-BG" b="0" i="1" dirty="0">
              <a:solidFill>
                <a:schemeClr val="tx2"/>
              </a:solidFill>
            </a:endParaRPr>
          </a:p>
        </p:txBody>
      </p:sp>
      <p:pic>
        <p:nvPicPr>
          <p:cNvPr id="4" name="Picture 3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53" y="116632"/>
            <a:ext cx="165544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67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66915"/>
            <a:ext cx="6696744" cy="812392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Какво точно предвижда договора за функциониране на Ес (чл 155)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424936" cy="4536504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>
                <a:solidFill>
                  <a:schemeClr val="tx2"/>
                </a:solidFill>
              </a:rPr>
              <a:t>Диалогът между социалните партньори на равнището на Съюза</a:t>
            </a:r>
            <a:r>
              <a:rPr lang="ru-RU" dirty="0"/>
              <a:t> може да доведе, ако те пожелаят, до договорни отношения, включително и до </a:t>
            </a:r>
            <a:r>
              <a:rPr lang="ru-RU" dirty="0">
                <a:solidFill>
                  <a:schemeClr val="tx2"/>
                </a:solidFill>
              </a:rPr>
              <a:t>споразумения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2. </a:t>
            </a:r>
            <a:r>
              <a:rPr lang="ru-RU" dirty="0">
                <a:solidFill>
                  <a:srgbClr val="00B0F0"/>
                </a:solidFill>
              </a:rPr>
              <a:t>Споразуменията, сключени на равнището на Съюза, се изпълняват било в съответствие с процедурите и практиките, специфични за социалните партньори </a:t>
            </a:r>
            <a:r>
              <a:rPr lang="ru-RU" dirty="0"/>
              <a:t>и за държавите-членки, било при въпроси, обхванати от член 153 –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 съвместно искане на подписалите ги страни, с решение на Съвета, по предложение на Комисията.</a:t>
            </a:r>
            <a:r>
              <a:rPr lang="ru-RU" dirty="0"/>
              <a:t> Информира се Европейският парламент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3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53" y="116632"/>
            <a:ext cx="165544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07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624736" cy="95842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Развитие на европейския </a:t>
            </a:r>
            <a:r>
              <a:rPr lang="ru-RU" sz="2400" dirty="0"/>
              <a:t>социален диалог </a:t>
            </a:r>
            <a:r>
              <a:rPr lang="ru-RU" sz="2400" dirty="0" smtClean="0"/>
              <a:t>(1)</a:t>
            </a:r>
            <a:endParaRPr lang="bg-BG" sz="2400" dirty="0"/>
          </a:p>
        </p:txBody>
      </p:sp>
      <p:pic>
        <p:nvPicPr>
          <p:cNvPr id="5" name="Picture 4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315416"/>
            <a:ext cx="172819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6</a:t>
            </a:fld>
            <a:endParaRPr lang="bg-BG"/>
          </a:p>
        </p:txBody>
      </p:sp>
      <p:sp>
        <p:nvSpPr>
          <p:cNvPr id="8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79388" y="1484313"/>
            <a:ext cx="8523287" cy="4608512"/>
          </a:xfrm>
        </p:spPr>
        <p:txBody>
          <a:bodyPr>
            <a:normAutofit/>
          </a:bodyPr>
          <a:lstStyle/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sz="2000" dirty="0" smtClean="0">
              <a:solidFill>
                <a:srgbClr val="17365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sz="2000" dirty="0">
              <a:solidFill>
                <a:srgbClr val="17365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bg-BG" sz="2000" dirty="0"/>
              <a:t>Първото споразумение, постигнато между Европейските социални партньори е </a:t>
            </a:r>
            <a:r>
              <a:rPr lang="bg-BG" sz="2000" dirty="0">
                <a:solidFill>
                  <a:srgbClr val="FF0000"/>
                </a:solidFill>
              </a:rPr>
              <a:t>Рамковото споразумение за родителския отпуск (14.12.1995 г.</a:t>
            </a:r>
            <a:r>
              <a:rPr lang="bg-BG" sz="2000" dirty="0"/>
              <a:t>), </a:t>
            </a:r>
            <a:r>
              <a:rPr lang="bg-BG" sz="2000" dirty="0">
                <a:solidFill>
                  <a:srgbClr val="00B0F0"/>
                </a:solidFill>
              </a:rPr>
              <a:t>приложено чрез Директива 96/34/ЕО</a:t>
            </a:r>
            <a:r>
              <a:rPr lang="bg-BG" sz="2000" dirty="0"/>
              <a:t>, последвано от </a:t>
            </a:r>
            <a:r>
              <a:rPr lang="bg-BG" sz="2000" dirty="0">
                <a:solidFill>
                  <a:srgbClr val="FF0000"/>
                </a:solidFill>
              </a:rPr>
              <a:t>Рамково споразумение за работа при непълно работно време (06.06.1997 г.), </a:t>
            </a:r>
            <a:r>
              <a:rPr lang="bg-BG" sz="2000" dirty="0">
                <a:solidFill>
                  <a:srgbClr val="00B0F0"/>
                </a:solidFill>
              </a:rPr>
              <a:t>приложено чрез Директива 97/81/EО</a:t>
            </a:r>
            <a:r>
              <a:rPr lang="bg-BG" sz="2000" dirty="0"/>
              <a:t> и </a:t>
            </a:r>
            <a:r>
              <a:rPr lang="bg-BG" sz="2000" dirty="0">
                <a:solidFill>
                  <a:srgbClr val="FF0000"/>
                </a:solidFill>
              </a:rPr>
              <a:t>Рамково споразумение за срочната работа (19.03.1999 г.</a:t>
            </a:r>
            <a:r>
              <a:rPr lang="bg-BG" sz="2000" dirty="0"/>
              <a:t>), </a:t>
            </a:r>
            <a:r>
              <a:rPr lang="bg-BG" sz="2000" dirty="0">
                <a:solidFill>
                  <a:srgbClr val="00B0F0"/>
                </a:solidFill>
              </a:rPr>
              <a:t>приложено чрез Директива 1999/70/ЕО</a:t>
            </a:r>
            <a:r>
              <a:rPr lang="bg-BG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64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0203"/>
            <a:ext cx="6624736" cy="95842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Развитие на европейския </a:t>
            </a:r>
            <a:r>
              <a:rPr lang="ru-RU" sz="2400" dirty="0"/>
              <a:t>социален диалог </a:t>
            </a:r>
            <a:r>
              <a:rPr lang="ru-RU" sz="2400" dirty="0" smtClean="0"/>
              <a:t>(2)</a:t>
            </a:r>
            <a:endParaRPr lang="bg-BG" sz="2400" dirty="0"/>
          </a:p>
        </p:txBody>
      </p:sp>
      <p:pic>
        <p:nvPicPr>
          <p:cNvPr id="5" name="Picture 4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315416"/>
            <a:ext cx="172819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7</a:t>
            </a:fld>
            <a:endParaRPr lang="bg-BG"/>
          </a:p>
        </p:txBody>
      </p:sp>
      <p:sp>
        <p:nvSpPr>
          <p:cNvPr id="8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79388" y="1484313"/>
            <a:ext cx="8523287" cy="4608512"/>
          </a:xfrm>
        </p:spPr>
        <p:txBody>
          <a:bodyPr>
            <a:normAutofit/>
          </a:bodyPr>
          <a:lstStyle/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sz="2000" dirty="0" smtClean="0">
              <a:solidFill>
                <a:srgbClr val="17365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sz="2000" dirty="0">
              <a:solidFill>
                <a:srgbClr val="17365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000" dirty="0"/>
              <a:t>Нов тласък за насърчаване на социалния диалог е даден след Декларацията от Лаакен за бъдещето на Европейския съюз (декември, 2001). В своя съвместна Декларация, Европейските социални партньори заявяват намерението си да представят своя </a:t>
            </a:r>
            <a:r>
              <a:rPr lang="ru-RU" sz="2000" dirty="0">
                <a:solidFill>
                  <a:srgbClr val="FF0000"/>
                </a:solidFill>
              </a:rPr>
              <a:t>съвместна работна програма, насочена към постигане по-автономен социален диалог</a:t>
            </a:r>
            <a:r>
              <a:rPr lang="ru-RU" sz="2000" dirty="0"/>
              <a:t>. Призовават за създаване на трипартитен комитет за растеж и заетост, който да се провежда преди пролетния Европейски съвет.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3472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624736" cy="95842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Развитие на европейския </a:t>
            </a:r>
            <a:r>
              <a:rPr lang="ru-RU" sz="2400" dirty="0"/>
              <a:t>социален диалог </a:t>
            </a:r>
            <a:r>
              <a:rPr lang="ru-RU" sz="2400" dirty="0" smtClean="0"/>
              <a:t>(3)</a:t>
            </a:r>
            <a:endParaRPr lang="bg-BG" sz="2400" dirty="0"/>
          </a:p>
        </p:txBody>
      </p:sp>
      <p:pic>
        <p:nvPicPr>
          <p:cNvPr id="5" name="Picture 4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315416"/>
            <a:ext cx="172819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8</a:t>
            </a:fld>
            <a:endParaRPr lang="bg-BG"/>
          </a:p>
        </p:txBody>
      </p:sp>
      <p:sp>
        <p:nvSpPr>
          <p:cNvPr id="8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79388" y="1484313"/>
            <a:ext cx="8523287" cy="4608512"/>
          </a:xfrm>
        </p:spPr>
        <p:txBody>
          <a:bodyPr>
            <a:normAutofit/>
          </a:bodyPr>
          <a:lstStyle/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sz="2000" dirty="0" smtClean="0">
              <a:solidFill>
                <a:srgbClr val="17365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sz="2000" dirty="0">
              <a:solidFill>
                <a:srgbClr val="17365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000" dirty="0"/>
              <a:t>В свое Съобщение  от 26.06.2002 г. относно "Европейския социален диалог, сила за иновации и промяна", </a:t>
            </a:r>
            <a:r>
              <a:rPr lang="ru-RU" sz="2000" dirty="0">
                <a:solidFill>
                  <a:srgbClr val="FF0000"/>
                </a:solidFill>
              </a:rPr>
              <a:t>Комисията, </a:t>
            </a:r>
            <a:r>
              <a:rPr lang="ru-RU" sz="2000" dirty="0"/>
              <a:t>позовавайки се на Декларацията от Лаакен и Заключенията на Европейския съвет от Барселона, призовава </a:t>
            </a:r>
            <a:r>
              <a:rPr lang="ru-RU" sz="2000" dirty="0">
                <a:solidFill>
                  <a:srgbClr val="FF0000"/>
                </a:solidFill>
              </a:rPr>
              <a:t>социалните партньори на Европейско равнище, да развиват автономния си диалог и да приемат съвместни работни програми. </a:t>
            </a:r>
            <a:endParaRPr lang="bg-BG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5973"/>
            <a:ext cx="6624736" cy="95842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Структури за консултиране на европейските социални партньори (1)</a:t>
            </a:r>
            <a:endParaRPr lang="bg-BG" sz="2400" dirty="0"/>
          </a:p>
        </p:txBody>
      </p:sp>
      <p:pic>
        <p:nvPicPr>
          <p:cNvPr id="5" name="Picture 4" descr="J:\_work\knsb\ina\TransFormWork\logo-zoom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315416"/>
            <a:ext cx="172819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0CBD-2B0E-45E4-A7BE-D5E6D2E58BF0}" type="slidenum">
              <a:rPr lang="bg-BG" smtClean="0"/>
              <a:t>9</a:t>
            </a:fld>
            <a:endParaRPr lang="bg-BG"/>
          </a:p>
        </p:txBody>
      </p:sp>
      <p:sp>
        <p:nvSpPr>
          <p:cNvPr id="8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79388" y="2060847"/>
            <a:ext cx="8523287" cy="4031977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000" dirty="0"/>
              <a:t>Комитет за социален </a:t>
            </a:r>
            <a:r>
              <a:rPr lang="bg-BG" sz="2000" dirty="0" smtClean="0"/>
              <a:t>диалог</a:t>
            </a:r>
          </a:p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000" dirty="0" smtClean="0"/>
              <a:t>Тристранна среща на върха – веднъж годишно преди пролетния Европейски съвет</a:t>
            </a:r>
          </a:p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000" dirty="0" smtClean="0"/>
              <a:t>Тристранни консултативни комитети (Европейски социален фонд, Здравословни и безопасни условия на труд, Свободно движение на работници и др.)</a:t>
            </a:r>
          </a:p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000" dirty="0" smtClean="0"/>
              <a:t>Европейски агенции (участие в Управителните органи – Еврофондацията, Европейска агенция по здраве и безопасност при работа, СЕДЕФОБ и др.)</a:t>
            </a:r>
          </a:p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000" dirty="0" smtClean="0"/>
              <a:t>Участие при изготвяните от Комисията Оценки за въздействие</a:t>
            </a:r>
            <a:endParaRPr lang="bg-BG" sz="2000" dirty="0"/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sz="2000" dirty="0">
              <a:solidFill>
                <a:srgbClr val="17365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407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271</TotalTime>
  <Words>932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 Европейският социален диалог,  Комитетът за социален диалог и ролята му по отношение на Европейските автономни споразумения  </vt:lpstr>
      <vt:lpstr>Как възниква европейския социален диалог (1)</vt:lpstr>
      <vt:lpstr>Как възниква европейския социален диалог (2)</vt:lpstr>
      <vt:lpstr>Какво точно предвижда договора за функциониране на Ес (чл 154)</vt:lpstr>
      <vt:lpstr>Какво точно предвижда договора за функциониране на Ес (чл 155)</vt:lpstr>
      <vt:lpstr>Развитие на европейския социален диалог (1)</vt:lpstr>
      <vt:lpstr>Развитие на европейския социален диалог (2)</vt:lpstr>
      <vt:lpstr>Развитие на европейския социален диалог (3)</vt:lpstr>
      <vt:lpstr>Структури за консултиране на европейските социални партньори (1)</vt:lpstr>
      <vt:lpstr>Структури за консултиране на европейските социални партньори (2)</vt:lpstr>
      <vt:lpstr>Кои са социалните партньори на равнището на съюза</vt:lpstr>
      <vt:lpstr>Прилагане на европейските автономни споразумения (1)</vt:lpstr>
      <vt:lpstr> Европейският социален диалог,  Комитетът за социален диалог и ролята му по отношение на Европейските автономни споразумения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 на партньорство между работодатели и представители на работницитe.  Области на съвместна работа</dc:title>
  <dc:creator>Laptop11</dc:creator>
  <cp:lastModifiedBy>Ina Atanasova</cp:lastModifiedBy>
  <cp:revision>45</cp:revision>
  <dcterms:created xsi:type="dcterms:W3CDTF">2022-01-19T11:49:35Z</dcterms:created>
  <dcterms:modified xsi:type="dcterms:W3CDTF">2022-02-18T09:46:19Z</dcterms:modified>
</cp:coreProperties>
</file>