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84" r:id="rId6"/>
    <p:sldId id="285" r:id="rId7"/>
    <p:sldId id="288" r:id="rId8"/>
    <p:sldId id="272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612C"/>
    <a:srgbClr val="3607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4787"/>
  </p:normalViewPr>
  <p:slideViewPr>
    <p:cSldViewPr snapToGrid="0" snapToObjects="1">
      <p:cViewPr varScale="1">
        <p:scale>
          <a:sx n="143" d="100"/>
          <a:sy n="143" d="100"/>
        </p:scale>
        <p:origin x="474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D7BB3-5325-9647-8B87-5EA96E6DC7EE}" type="datetimeFigureOut">
              <a:rPr lang="en-EE" smtClean="0"/>
              <a:t>04/07/2022</a:t>
            </a:fld>
            <a:endParaRPr lang="en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9F3F6-C4EF-6840-AC90-8DBE82AB3609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704752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3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6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0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2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5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61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5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9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1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1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6BA91-C349-834E-A793-91E6F21A6CE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70D22-BFAC-DA4C-8797-0E11E03B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8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formwork.e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formwork.eu/kusimustik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ployers.ee/transformwork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95726" y="763224"/>
            <a:ext cx="7772400" cy="2195972"/>
          </a:xfrm>
        </p:spPr>
        <p:txBody>
          <a:bodyPr>
            <a:noAutofit/>
          </a:bodyPr>
          <a:lstStyle/>
          <a:p>
            <a:r>
              <a:rPr lang="et-EE" sz="4000" b="1" i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Transformwork</a:t>
            </a:r>
            <a:r>
              <a:rPr lang="et-EE" sz="4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infopäev</a:t>
            </a:r>
            <a:endParaRPr lang="en-US" sz="5400" b="1" dirty="0">
              <a:solidFill>
                <a:schemeClr val="tx2">
                  <a:lumMod val="75000"/>
                </a:schemeClr>
              </a:solidFill>
              <a:latin typeface="Helvetica Neue"/>
              <a:cs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0EC29-CC4D-B04C-937D-331D38A093D2}"/>
              </a:ext>
            </a:extLst>
          </p:cNvPr>
          <p:cNvSpPr txBox="1"/>
          <p:nvPr/>
        </p:nvSpPr>
        <p:spPr>
          <a:xfrm>
            <a:off x="3713018" y="2937164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dirty="0"/>
              <a:t>13.01.2022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0348"/>
            <a:ext cx="9077255" cy="84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9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1016000" y="542467"/>
            <a:ext cx="5349571" cy="66154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600">
              <a:solidFill>
                <a:srgbClr val="A1612C"/>
              </a:solidFill>
              <a:latin typeface="Helvetica Neue"/>
              <a:cs typeface="Helvetica Neue"/>
            </a:endParaRPr>
          </a:p>
        </p:txBody>
      </p:sp>
      <p:pic>
        <p:nvPicPr>
          <p:cNvPr id="2" name="Picture 1" descr="TKL-Powerpoint-EST-1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39428" cy="5143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42A7A7-D419-44C4-AEAB-CD51E35E0C39}"/>
              </a:ext>
            </a:extLst>
          </p:cNvPr>
          <p:cNvSpPr txBox="1"/>
          <p:nvPr/>
        </p:nvSpPr>
        <p:spPr>
          <a:xfrm>
            <a:off x="3262309" y="439038"/>
            <a:ext cx="40468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</a:rPr>
              <a:t>Projektist</a:t>
            </a:r>
            <a:r>
              <a:rPr lang="et-EE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t-EE" sz="2800" b="1" i="1" dirty="0" err="1">
                <a:solidFill>
                  <a:schemeClr val="tx2">
                    <a:lumMod val="75000"/>
                  </a:schemeClr>
                </a:solidFill>
              </a:rPr>
              <a:t>TransformWork</a:t>
            </a:r>
            <a:endParaRPr lang="en-150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AA06CB-7C66-497F-9368-4E9F1FDEE50C}"/>
              </a:ext>
            </a:extLst>
          </p:cNvPr>
          <p:cNvSpPr txBox="1"/>
          <p:nvPr/>
        </p:nvSpPr>
        <p:spPr>
          <a:xfrm>
            <a:off x="3262309" y="1513561"/>
            <a:ext cx="500571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Eesmärk</a:t>
            </a:r>
            <a:r>
              <a:rPr lang="en-GB" dirty="0"/>
              <a:t>: </a:t>
            </a:r>
            <a:r>
              <a:rPr lang="en-GB" dirty="0" err="1"/>
              <a:t>toetada</a:t>
            </a:r>
            <a:r>
              <a:rPr lang="en-GB" dirty="0"/>
              <a:t> </a:t>
            </a:r>
            <a:r>
              <a:rPr lang="en-GB" dirty="0" err="1"/>
              <a:t>digitaliseerimist</a:t>
            </a:r>
            <a:r>
              <a:rPr lang="en-GB" dirty="0"/>
              <a:t> </a:t>
            </a:r>
            <a:r>
              <a:rPr lang="en-GB" dirty="0" err="1"/>
              <a:t>töösuhetes</a:t>
            </a:r>
            <a:r>
              <a:rPr lang="en-GB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Tegevused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uuringud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õppereisid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seminarid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infomaterjalid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Osalejad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Töötajate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tööandjate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esindajad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/>
              <a:t>Bulgaariast</a:t>
            </a:r>
            <a:r>
              <a:rPr lang="en-GB" dirty="0"/>
              <a:t>, </a:t>
            </a:r>
            <a:r>
              <a:rPr lang="en-GB" dirty="0" err="1"/>
              <a:t>Küproselt</a:t>
            </a:r>
            <a:r>
              <a:rPr lang="en-GB" dirty="0"/>
              <a:t>, </a:t>
            </a:r>
            <a:r>
              <a:rPr lang="en-GB" dirty="0" err="1"/>
              <a:t>Eestist</a:t>
            </a:r>
            <a:r>
              <a:rPr lang="en-GB" dirty="0"/>
              <a:t>, </a:t>
            </a:r>
            <a:r>
              <a:rPr lang="en-GB" dirty="0" err="1"/>
              <a:t>Iirimaalt</a:t>
            </a:r>
            <a:r>
              <a:rPr lang="en-GB" dirty="0"/>
              <a:t>, </a:t>
            </a:r>
            <a:r>
              <a:rPr lang="en-GB" dirty="0" err="1"/>
              <a:t>Maltalt</a:t>
            </a:r>
            <a:r>
              <a:rPr lang="en-GB" dirty="0"/>
              <a:t>, </a:t>
            </a:r>
            <a:r>
              <a:rPr lang="en-GB" dirty="0" err="1"/>
              <a:t>Rumeeniast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Rootsist</a:t>
            </a:r>
            <a:r>
              <a:rPr lang="en-GB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Veeb</a:t>
            </a:r>
            <a:r>
              <a:rPr lang="en-GB" dirty="0"/>
              <a:t>: </a:t>
            </a:r>
            <a:r>
              <a:rPr lang="en-GB" dirty="0">
                <a:hlinkClick r:id="rId3"/>
              </a:rPr>
              <a:t>https://transformwork.eu/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10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1016000" y="542467"/>
            <a:ext cx="5349571" cy="66154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600">
              <a:solidFill>
                <a:srgbClr val="A1612C"/>
              </a:solidFill>
              <a:latin typeface="Helvetica Neue"/>
              <a:cs typeface="Helvetica Neue"/>
            </a:endParaRPr>
          </a:p>
        </p:txBody>
      </p:sp>
      <p:pic>
        <p:nvPicPr>
          <p:cNvPr id="2" name="Picture 1" descr="TKL-Powerpoint-EST-1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39428" cy="5143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9E91A6-C6D7-4D76-A724-60A119FB001A}"/>
              </a:ext>
            </a:extLst>
          </p:cNvPr>
          <p:cNvSpPr txBox="1"/>
          <p:nvPr/>
        </p:nvSpPr>
        <p:spPr>
          <a:xfrm>
            <a:off x="3279963" y="1224772"/>
            <a:ext cx="5134053" cy="33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t-EE" sz="1600" dirty="0">
                <a:cs typeface="Helvetica Neue Medium"/>
              </a:rPr>
              <a:t>Projekti veebilehel on märtsikuuni kättesaadavad küsimustikud: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t-EE" sz="1600" dirty="0">
                <a:cs typeface="Helvetica Neue Medium"/>
              </a:rPr>
              <a:t>sotsiaalpartneritele,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t-EE" sz="1600" dirty="0">
                <a:cs typeface="Helvetica Neue Medium"/>
              </a:rPr>
              <a:t>tööandjate esindajatele (HR) ja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t-EE" sz="1600" dirty="0">
                <a:cs typeface="Helvetica Neue Medium"/>
              </a:rPr>
              <a:t>töötajatele</a:t>
            </a:r>
            <a:r>
              <a:rPr lang="en-US" sz="1600" dirty="0">
                <a:cs typeface="Helvetica Neue Medium"/>
              </a:rPr>
              <a:t>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t-EE" sz="1600" dirty="0">
                <a:cs typeface="Helvetica Neue Medium"/>
              </a:rPr>
              <a:t>Küsimustikud </a:t>
            </a:r>
            <a:r>
              <a:rPr lang="en-US" sz="1600" dirty="0" err="1">
                <a:cs typeface="Helvetica Neue Medium"/>
              </a:rPr>
              <a:t>leiab</a:t>
            </a:r>
            <a:r>
              <a:rPr lang="et-EE" sz="1600" dirty="0">
                <a:cs typeface="Helvetica Neue Medium"/>
              </a:rPr>
              <a:t> veebilehelt: </a:t>
            </a:r>
            <a:r>
              <a:rPr lang="et-EE" sz="1600" dirty="0">
                <a:cs typeface="Helvetica Neue Medium"/>
                <a:hlinkClick r:id="rId3"/>
              </a:rPr>
              <a:t>https://transformwork.eu/kusimustik/</a:t>
            </a:r>
            <a:r>
              <a:rPr lang="et-EE" sz="1600" dirty="0">
                <a:cs typeface="Helvetica Neue Medium"/>
              </a:rPr>
              <a:t>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t-EE" sz="1600" dirty="0">
                <a:cs typeface="Helvetica Neue Medium"/>
              </a:rPr>
              <a:t>Küsimustike sisu: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t-EE" sz="1600" dirty="0">
                <a:cs typeface="Helvetica Neue Medium"/>
              </a:rPr>
              <a:t>Kuidas tegeletakse </a:t>
            </a:r>
            <a:r>
              <a:rPr lang="et-EE" sz="1600" dirty="0" err="1">
                <a:cs typeface="Helvetica Neue Medium"/>
              </a:rPr>
              <a:t>digioskuste</a:t>
            </a:r>
            <a:r>
              <a:rPr lang="et-EE" sz="1600" dirty="0">
                <a:cs typeface="Helvetica Neue Medium"/>
              </a:rPr>
              <a:t> parandamisega?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t-EE" sz="1600" dirty="0">
                <a:cs typeface="Helvetica Neue Medium"/>
              </a:rPr>
              <a:t>Kuidas kohandatakse töö- ja puhkeaja korraldust, </a:t>
            </a:r>
            <a:r>
              <a:rPr lang="et-EE" sz="1600" dirty="0" err="1">
                <a:cs typeface="Helvetica Neue Medium"/>
              </a:rPr>
              <a:t>sisekontrolli</a:t>
            </a:r>
            <a:r>
              <a:rPr lang="et-EE" sz="1600" dirty="0">
                <a:cs typeface="Helvetica Neue Medium"/>
              </a:rPr>
              <a:t>, andmekaitset jmt?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t-EE" sz="1600" dirty="0">
                <a:cs typeface="Helvetica Neue Medium"/>
              </a:rPr>
              <a:t>Kuidas tegeletakse tehisintellekti-valmisolekuga?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D34C93-A019-489E-BCE4-D9E4DFEC0975}"/>
              </a:ext>
            </a:extLst>
          </p:cNvPr>
          <p:cNvSpPr txBox="1"/>
          <p:nvPr/>
        </p:nvSpPr>
        <p:spPr>
          <a:xfrm>
            <a:off x="3481751" y="473128"/>
            <a:ext cx="40468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</a:rPr>
              <a:t>Projekti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</a:rPr>
              <a:t>uudised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20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1016000" y="542467"/>
            <a:ext cx="5349571" cy="66154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600">
              <a:solidFill>
                <a:srgbClr val="A1612C"/>
              </a:solidFill>
              <a:latin typeface="Helvetica Neue"/>
              <a:cs typeface="Helvetica Neue"/>
            </a:endParaRPr>
          </a:p>
        </p:txBody>
      </p:sp>
      <p:pic>
        <p:nvPicPr>
          <p:cNvPr id="2" name="Picture 1" descr="TKL-Powerpoint-EST-1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" y="0"/>
            <a:ext cx="9139428" cy="5143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408A7F-84BC-44BA-8E33-4C6006DCDD20}"/>
              </a:ext>
            </a:extLst>
          </p:cNvPr>
          <p:cNvSpPr txBox="1"/>
          <p:nvPr/>
        </p:nvSpPr>
        <p:spPr>
          <a:xfrm>
            <a:off x="3224924" y="1136462"/>
            <a:ext cx="5389412" cy="3541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10:00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Projektist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„</a:t>
            </a:r>
            <a:r>
              <a:rPr lang="fi-FI" sz="14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Töömaailma</a:t>
            </a:r>
            <a:r>
              <a:rPr lang="fi-FI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fi-FI" sz="14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digitaliseerimine</a:t>
            </a:r>
            <a:r>
              <a:rPr lang="fi-FI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“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räägib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Johanna Odes                                                                                         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10:15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Koduse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ülesande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ühine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arutelu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t-E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10:45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Sõnumite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loomine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edastamine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digitaalsetes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kanalites</a:t>
            </a:r>
            <a:endParaRPr lang="et-E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11:15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Persoonibrändi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loomine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digikanalites</a:t>
            </a:r>
            <a:endParaRPr lang="et-E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12:00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Lõuna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t-E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12:30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Kuidas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kasutada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digitaaliseid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kanaleid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kriisikommunikatsioonis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t-E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13:00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Kuidas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esineda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hästi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kaamera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ees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digikanalites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t-E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14:00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Kohvipaus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t-E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14:15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jutustamine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digitaalsetes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kanalites</a:t>
            </a:r>
            <a:endParaRPr lang="et-E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15:00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Teise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koolituspäeva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lõpp</a:t>
            </a:r>
            <a:r>
              <a:rPr lang="fi-FI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t-E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73F23D-B164-4F64-9334-BB0D3846F63F}"/>
              </a:ext>
            </a:extLst>
          </p:cNvPr>
          <p:cNvSpPr txBox="1"/>
          <p:nvPr/>
        </p:nvSpPr>
        <p:spPr>
          <a:xfrm>
            <a:off x="3224924" y="370137"/>
            <a:ext cx="43408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13.01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</a:rPr>
              <a:t>seminari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</a:rPr>
              <a:t>päevakava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703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579438" y="1304467"/>
            <a:ext cx="8008937" cy="66154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>
              <a:solidFill>
                <a:srgbClr val="A1612C"/>
              </a:solidFill>
              <a:latin typeface="Helvetica Neue"/>
              <a:cs typeface="Helvetica Neue"/>
            </a:endParaRPr>
          </a:p>
        </p:txBody>
      </p:sp>
      <p:pic>
        <p:nvPicPr>
          <p:cNvPr id="2" name="Picture 1" descr="TKL-Powerpoint-EST-15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39428" cy="51435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7FD588E-2098-0943-A133-54D365DF9628}"/>
              </a:ext>
            </a:extLst>
          </p:cNvPr>
          <p:cNvSpPr/>
          <p:nvPr/>
        </p:nvSpPr>
        <p:spPr>
          <a:xfrm>
            <a:off x="626160" y="576824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err="1">
                <a:solidFill>
                  <a:schemeClr val="tx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Tänan</a:t>
            </a:r>
            <a:r>
              <a:rPr lang="en-GB" sz="3600" dirty="0">
                <a:solidFill>
                  <a:schemeClr val="tx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!</a:t>
            </a:r>
            <a:endParaRPr lang="en-GB" sz="3600" dirty="0">
              <a:solidFill>
                <a:schemeClr val="tx2">
                  <a:lumMod val="75000"/>
                </a:schemeClr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4E7F16-A9C4-409C-B303-51C762BC97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0" y="1658059"/>
            <a:ext cx="7930364" cy="73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3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384D1D0283BA4889474973352D8FF9" ma:contentTypeVersion="13" ma:contentTypeDescription="Loo uus dokument" ma:contentTypeScope="" ma:versionID="2a969cc1f6962e04b5c531324c8efc1f">
  <xsd:schema xmlns:xsd="http://www.w3.org/2001/XMLSchema" xmlns:xs="http://www.w3.org/2001/XMLSchema" xmlns:p="http://schemas.microsoft.com/office/2006/metadata/properties" xmlns:ns1="http://schemas.microsoft.com/sharepoint/v3" xmlns:ns2="21e17dc6-8502-4e66-9877-6f49fe501cf1" xmlns:ns3="2804d49e-53a8-4e34-af20-0f1c01098a70" targetNamespace="http://schemas.microsoft.com/office/2006/metadata/properties" ma:root="true" ma:fieldsID="aaf73d2ba5f22ab69fb5712bd81909cb" ns1:_="" ns2:_="" ns3:_="">
    <xsd:import namespace="http://schemas.microsoft.com/sharepoint/v3"/>
    <xsd:import namespace="21e17dc6-8502-4e66-9877-6f49fe501cf1"/>
    <xsd:import namespace="2804d49e-53a8-4e34-af20-0f1c01098a70"/>
    <xsd:element name="properties">
      <xsd:complexType>
        <xsd:sequence>
          <xsd:element name="documentManagement">
            <xsd:complexType>
              <xsd:all>
                <xsd:element ref="ns2:Dokumendit_x00fc__x00fc_p" minOccurs="0"/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Ühtse nõuetele vastavuse poliitika atribuudid" ma:description="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Ühtse nõuetele vastavuse poliitika kasutajaliidesetoiming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e17dc6-8502-4e66-9877-6f49fe501cf1" elementFormDefault="qualified">
    <xsd:import namespace="http://schemas.microsoft.com/office/2006/documentManagement/types"/>
    <xsd:import namespace="http://schemas.microsoft.com/office/infopath/2007/PartnerControls"/>
    <xsd:element name="Dokumendit_x00fc__x00fc_p" ma:index="8" nillable="true" ma:displayName="Dokumenditüüp" ma:format="Dropdown" ma:internalName="Dokumendit_x00fc__x00fc_p">
      <xsd:simpleType>
        <xsd:restriction base="dms:Choice">
          <xsd:enumeration value="Investeeringute ja ekspordi edendamine"/>
          <xsd:enumeration value="Üldine majanduspoliitika"/>
          <xsd:enumeration value="Innovatsioon"/>
          <xsd:enumeration value="Teadus- ja arendustegevus"/>
          <xsd:enumeration value="Tööstuspoliitika"/>
          <xsd:enumeration value="Ressursipoliitika"/>
          <xsd:enumeration value="Riigihanked"/>
          <xsd:enumeration value="Riigireform"/>
          <xsd:enumeration value="Parema juhtimise edendamine"/>
          <xsd:enumeration value="Maksupoliitika"/>
          <xsd:enumeration value="Tööõigus"/>
          <xsd:enumeration value="Töötuskindlustus"/>
          <xsd:enumeration value="Sotsiaalkindlustus"/>
          <xsd:enumeration value="Tööohutus- ja tervishoid, TÕKS"/>
          <xsd:enumeration value="Kollektiivsed töösuhted"/>
          <xsd:enumeration value="Ravikindlustus"/>
          <xsd:enumeration value="Välistööjõud ja talendipoliitika"/>
          <xsd:enumeration value="Pensionid"/>
          <xsd:enumeration value="Töövõimereform"/>
          <xsd:enumeration value="Kutseharidus"/>
          <xsd:enumeration value="Kõrgharidus ja teadus"/>
          <xsd:enumeration value="Elukestev õpe"/>
          <xsd:enumeration value="Täiskasvanuharidus"/>
          <xsd:enumeration value="Õpipoisiõpe"/>
          <xsd:enumeration value="Praktika"/>
          <xsd:enumeration value="Õppekavad"/>
          <xsd:enumeration value="Ettevõtlusõpe"/>
        </xsd:restriction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4d49e-53a8-4e34-af20-0f1c01098a70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Ühiskasutuse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Ühiskasutusse andmise üksikasjad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Vihjeräsi jagamine" ma:internalName="SharingHintHash" ma:readOnly="true">
      <xsd:simpleType>
        <xsd:restriction base="dms:Text"/>
      </xsd:simpleType>
    </xsd:element>
    <xsd:element name="LastSharedByUser" ma:index="12" nillable="true" ma:displayName="Viimane jagaja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Viimase jagamise aeg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Dokumendit_x00fc__x00fc_p xmlns="21e17dc6-8502-4e66-9877-6f49fe501cf1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5AED26-6023-4DFB-968B-F12265F4E5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1e17dc6-8502-4e66-9877-6f49fe501cf1"/>
    <ds:schemaRef ds:uri="2804d49e-53a8-4e34-af20-0f1c01098a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117359-2470-4E65-9CAF-18ECCF17B390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2804d49e-53a8-4e34-af20-0f1c01098a70"/>
    <ds:schemaRef ds:uri="21e17dc6-8502-4e66-9877-6f49fe501cf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CCACDF-E9F9-4AE7-AC13-2BFE3BC01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14709</TotalTime>
  <Words>162</Words>
  <Application>Microsoft Office PowerPoint</Application>
  <PresentationFormat>On-screen Show (16:9)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Transformwork infopäev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Johanna Odes</cp:lastModifiedBy>
  <cp:revision>96</cp:revision>
  <cp:lastPrinted>2021-12-03T06:45:38Z</cp:lastPrinted>
  <dcterms:created xsi:type="dcterms:W3CDTF">2018-09-30T12:43:08Z</dcterms:created>
  <dcterms:modified xsi:type="dcterms:W3CDTF">2022-04-07T12:51:05Z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0x0101001C384D1D0283BA4889474973352D8FF9</vt:lpwstr>
  </property>
</Properties>
</file>