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5" r:id="rId2"/>
    <p:sldId id="288" r:id="rId3"/>
    <p:sldId id="291" r:id="rId4"/>
    <p:sldId id="294" r:id="rId5"/>
    <p:sldId id="306" r:id="rId6"/>
    <p:sldId id="292" r:id="rId7"/>
    <p:sldId id="298" r:id="rId8"/>
    <p:sldId id="303" r:id="rId9"/>
    <p:sldId id="29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9AC"/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1" d="100"/>
          <a:sy n="101" d="100"/>
        </p:scale>
        <p:origin x="-900" y="-438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publications/industry-50-transformative-vision-europe_e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" y="427839"/>
            <a:ext cx="12180814" cy="60904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62651" y="4324594"/>
            <a:ext cx="48506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Liviu Stirbat</a:t>
            </a:r>
            <a:br>
              <a:rPr lang="en-GB" b="1" dirty="0">
                <a:solidFill>
                  <a:srgbClr val="FF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</a:br>
            <a:r>
              <a:rPr lang="en-GB" sz="1600" dirty="0">
                <a:solidFill>
                  <a:srgbClr val="FF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Head of Unit Industry 5.0</a:t>
            </a:r>
          </a:p>
          <a:p>
            <a:r>
              <a:rPr lang="en-GB" sz="1600" dirty="0">
                <a:solidFill>
                  <a:srgbClr val="FF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DG Research &amp; Innovation, European Commission</a:t>
            </a:r>
            <a:endParaRPr lang="en-IE" dirty="0">
              <a:solidFill>
                <a:srgbClr val="FF0000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427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1791" y="940540"/>
            <a:ext cx="9752400" cy="487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bg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67110" y="1552003"/>
            <a:ext cx="10905699" cy="388190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 European Green Deal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An economy that works for people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 Europe fit for the digital age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Protecting our European way of life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 stronger Europe in the world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 new push for European democracy</a:t>
            </a:r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99867" y="647573"/>
            <a:ext cx="9652943" cy="782357"/>
          </a:xfrm>
        </p:spPr>
        <p:txBody>
          <a:bodyPr/>
          <a:lstStyle/>
          <a:p>
            <a:r>
              <a:rPr lang="en-GB" sz="24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Priorities of the European Commission (2019-2024)</a:t>
            </a:r>
            <a:endParaRPr lang="en-IE" sz="24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334" y="1822792"/>
            <a:ext cx="2761506" cy="348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6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483"/>
            <a:ext cx="12179416" cy="60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3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>
            <a:off x="0" y="419788"/>
            <a:ext cx="12192000" cy="6224631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42000"/>
                  <a:lumMod val="46000"/>
                  <a:lumOff val="54000"/>
                </a:schemeClr>
              </a:gs>
              <a:gs pos="52000">
                <a:schemeClr val="accent3">
                  <a:lumMod val="60000"/>
                  <a:lumOff val="40000"/>
                </a:schemeClr>
              </a:gs>
              <a:gs pos="100000">
                <a:srgbClr val="FFC0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r>
              <a:rPr lang="en-GB" sz="1600" b="1" dirty="0">
                <a:solidFill>
                  <a:srgbClr val="004494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  <a:t/>
            </a:r>
            <a:br>
              <a:rPr lang="en-GB" sz="1600" b="1" dirty="0">
                <a:solidFill>
                  <a:srgbClr val="004494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</a:br>
            <a:r>
              <a:rPr lang="en-GB" sz="2700" b="1" dirty="0">
                <a:solidFill>
                  <a:srgbClr val="004494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  <a:t>Sustainable Industrial Production</a:t>
            </a:r>
            <a:endParaRPr lang="en-IE" sz="2700" b="1" dirty="0">
              <a:solidFill>
                <a:srgbClr val="004494"/>
              </a:solidFill>
              <a:latin typeface="Leelawadee UI" panose="020B0502040204020203" pitchFamily="34" charset="-34"/>
              <a:ea typeface="Microsoft YaHei UI" panose="020B0503020204020204" pitchFamily="34" charset="-122"/>
              <a:cs typeface="Leelawadee UI" panose="020B0502040204020203" pitchFamily="34" charset="-34"/>
            </a:endParaRPr>
          </a:p>
          <a:p>
            <a:pPr marL="0" lvl="2" indent="0" algn="ctr">
              <a:buFont typeface="Arial" panose="020B0604020202020204" pitchFamily="34" charset="0"/>
              <a:buNone/>
            </a:pPr>
            <a:endParaRPr lang="en-IE" sz="2700" b="1" dirty="0">
              <a:solidFill>
                <a:srgbClr val="004494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1712"/>
            <a:ext cx="12192000" cy="18427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9655" y="1326949"/>
            <a:ext cx="7813964" cy="2533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Resource efficiency = doing “better with less”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Circular and regenerative economy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Lead the Twin transition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Help reach Sustainable Development Goals (SDGs) </a:t>
            </a:r>
            <a:b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</a:br>
            <a: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“Industry, Innovation and Infrastructure” (#9) and </a:t>
            </a:r>
            <a:b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</a:br>
            <a: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“Responsible Consumption and Production” (#12)</a:t>
            </a:r>
          </a:p>
        </p:txBody>
      </p:sp>
      <p:sp>
        <p:nvSpPr>
          <p:cNvPr id="5" name="Rectangle 4"/>
          <p:cNvSpPr/>
          <p:nvPr/>
        </p:nvSpPr>
        <p:spPr>
          <a:xfrm rot="181550">
            <a:off x="7818528" y="1762823"/>
            <a:ext cx="3425610" cy="18158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004494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  <a:t>Industry is responsible for 15 % of the EU’s emissions.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  <a:t>Between 1990 and 2019, the EU industry reduced its CO2 emissions by 40% (compared to 25% overall reduction).</a:t>
            </a:r>
          </a:p>
          <a:p>
            <a:pPr algn="ctr"/>
            <a:r>
              <a:rPr lang="en-US" sz="1400" i="1" dirty="0">
                <a:solidFill>
                  <a:srgbClr val="004494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  <a:t>Between 1990 and 2016, the energy efficiency of industry in the EU improved by 38%, or 1.8% per year.</a:t>
            </a:r>
          </a:p>
        </p:txBody>
      </p:sp>
    </p:spTree>
    <p:extLst>
      <p:ext uri="{BB962C8B-B14F-4D97-AF65-F5344CB8AC3E}">
        <p14:creationId xmlns:p14="http://schemas.microsoft.com/office/powerpoint/2010/main" val="144889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>
            <a:off x="0" y="436399"/>
            <a:ext cx="12192000" cy="615461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42000"/>
                  <a:lumMod val="46000"/>
                  <a:lumOff val="54000"/>
                </a:schemeClr>
              </a:gs>
              <a:gs pos="52000">
                <a:schemeClr val="accent3">
                  <a:lumMod val="60000"/>
                  <a:lumOff val="40000"/>
                </a:schemeClr>
              </a:gs>
              <a:gs pos="100000">
                <a:srgbClr val="FFC0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r>
              <a:rPr lang="en-GB" sz="1600" b="1" dirty="0">
                <a:solidFill>
                  <a:srgbClr val="004494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  <a:t/>
            </a:r>
            <a:br>
              <a:rPr lang="en-GB" sz="1600" b="1" dirty="0">
                <a:solidFill>
                  <a:srgbClr val="004494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</a:br>
            <a:r>
              <a:rPr lang="en-GB" sz="2700" b="1" dirty="0">
                <a:solidFill>
                  <a:srgbClr val="004494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  <a:t>Resilient industry</a:t>
            </a:r>
            <a:endParaRPr lang="en-IE" sz="2700" b="1" dirty="0">
              <a:solidFill>
                <a:srgbClr val="004494"/>
              </a:solidFill>
              <a:latin typeface="Leelawadee UI" panose="020B0502040204020203" pitchFamily="34" charset="-34"/>
              <a:ea typeface="Microsoft YaHei UI" panose="020B0503020204020204" pitchFamily="34" charset="-122"/>
              <a:cs typeface="Leelawadee UI" panose="020B0502040204020203" pitchFamily="34" charset="-34"/>
            </a:endParaRPr>
          </a:p>
          <a:p>
            <a:pPr marL="0" lvl="2" indent="0" algn="ctr">
              <a:buFont typeface="Arial" panose="020B0604020202020204" pitchFamily="34" charset="0"/>
              <a:buNone/>
            </a:pPr>
            <a:endParaRPr lang="en-IE" sz="2700" b="1" dirty="0">
              <a:solidFill>
                <a:srgbClr val="004494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4262"/>
            <a:ext cx="12192000" cy="18427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7116" y="1310791"/>
            <a:ext cx="7813964" cy="211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Response to geopolitical and climate challenges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Flexible and adaptable technologies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Right skillsets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Revisiting supply chains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Societal role of industry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017D20-C8B0-4E09-A2C1-455EBF6F2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080" y="1699670"/>
            <a:ext cx="1937768" cy="1954691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4945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>
            <a:off x="-2" y="388647"/>
            <a:ext cx="12192001" cy="6205099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42000"/>
                  <a:lumMod val="46000"/>
                  <a:lumOff val="54000"/>
                </a:schemeClr>
              </a:gs>
              <a:gs pos="52000">
                <a:schemeClr val="accent3">
                  <a:lumMod val="60000"/>
                  <a:lumOff val="40000"/>
                </a:schemeClr>
              </a:gs>
              <a:gs pos="100000">
                <a:srgbClr val="FFC0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r>
              <a:rPr lang="en-GB" sz="1600" b="1" dirty="0">
                <a:solidFill>
                  <a:srgbClr val="004494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  <a:t/>
            </a:r>
            <a:br>
              <a:rPr lang="en-GB" sz="1600" b="1" dirty="0">
                <a:solidFill>
                  <a:srgbClr val="004494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</a:br>
            <a:r>
              <a:rPr lang="en-GB" sz="2700" b="1" dirty="0">
                <a:solidFill>
                  <a:srgbClr val="004494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  <a:t>Industry that Works for People</a:t>
            </a:r>
            <a:endParaRPr lang="en-IE" sz="2700" b="1" dirty="0">
              <a:solidFill>
                <a:srgbClr val="004494"/>
              </a:solidFill>
              <a:latin typeface="Leelawadee UI" panose="020B0502040204020203" pitchFamily="34" charset="-34"/>
              <a:ea typeface="Microsoft YaHei UI" panose="020B0503020204020204" pitchFamily="34" charset="-122"/>
              <a:cs typeface="Leelawadee UI" panose="020B0502040204020203" pitchFamily="34" charset="-34"/>
            </a:endParaRPr>
          </a:p>
          <a:p>
            <a:pPr marL="0" lvl="2" indent="0" algn="ctr">
              <a:buFont typeface="Arial" panose="020B0604020202020204" pitchFamily="34" charset="0"/>
              <a:buNone/>
            </a:pPr>
            <a:endParaRPr lang="en-IE" sz="2700" b="1" dirty="0">
              <a:solidFill>
                <a:srgbClr val="004494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1039"/>
            <a:ext cx="12192000" cy="18427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3270" y="1553802"/>
            <a:ext cx="78139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From technology-driven to</a:t>
            </a: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 </a:t>
            </a:r>
            <a:r>
              <a:rPr lang="en-GB" b="1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human-centric approach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Safe</a:t>
            </a: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 and </a:t>
            </a:r>
            <a:r>
              <a:rPr lang="en-GB" b="1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qualitative</a:t>
            </a: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 jobs, </a:t>
            </a:r>
            <a:r>
              <a:rPr lang="en-GB" b="1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wellbeing</a:t>
            </a: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 of the worker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Empowered</a:t>
            </a: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 and </a:t>
            </a:r>
            <a:r>
              <a:rPr lang="en-GB" b="1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engaged</a:t>
            </a: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 workers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Technologies</a:t>
            </a:r>
            <a:r>
              <a:rPr lang="en-GB" b="1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 </a:t>
            </a: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to </a:t>
            </a:r>
            <a:r>
              <a:rPr lang="en-GB" b="1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enhance</a:t>
            </a: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 workers’ </a:t>
            </a:r>
            <a:r>
              <a:rPr lang="en-GB" b="1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capacities</a:t>
            </a: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 and </a:t>
            </a:r>
            <a:b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</a:b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foster </a:t>
            </a:r>
            <a:r>
              <a:rPr lang="en-GB" b="1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Wingdings" panose="05000000000000000000" pitchFamily="2" charset="2"/>
              </a:rPr>
              <a:t>creativity</a:t>
            </a:r>
            <a:endParaRPr lang="en-IE" dirty="0">
              <a:solidFill>
                <a:srgbClr val="004494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129620E-4F30-42A2-861A-D8437B7BD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028" y="1446477"/>
            <a:ext cx="2000163" cy="2018102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3475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871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0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>
            <a:off x="0" y="444474"/>
            <a:ext cx="12192000" cy="610732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2000">
                <a:schemeClr val="accent3">
                  <a:lumMod val="60000"/>
                  <a:lumOff val="40000"/>
                </a:schemeClr>
              </a:gs>
              <a:gs pos="100000">
                <a:srgbClr val="FFC0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r>
              <a:rPr lang="en-GB" sz="1600" b="1" dirty="0">
                <a:solidFill>
                  <a:srgbClr val="004494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  <a:t/>
            </a:r>
            <a:br>
              <a:rPr lang="en-GB" sz="1600" b="1" dirty="0">
                <a:solidFill>
                  <a:srgbClr val="004494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</a:br>
            <a:r>
              <a:rPr lang="en-GB" sz="2700" b="1" dirty="0">
                <a:solidFill>
                  <a:srgbClr val="004494"/>
                </a:solidFill>
                <a:latin typeface="Leelawadee UI" panose="020B0502040204020203" pitchFamily="34" charset="-34"/>
                <a:ea typeface="Microsoft YaHei UI" panose="020B0503020204020204" pitchFamily="34" charset="-122"/>
                <a:cs typeface="Leelawadee UI" panose="020B0502040204020203" pitchFamily="34" charset="-34"/>
              </a:rPr>
              <a:t>Industry 5.0: Latest</a:t>
            </a:r>
            <a:endParaRPr lang="en-IE" sz="2700" b="1" dirty="0">
              <a:solidFill>
                <a:srgbClr val="004494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9094"/>
            <a:ext cx="12192000" cy="18427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6934" y="1458032"/>
            <a:ext cx="9124354" cy="282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Industry 5.0 Award</a:t>
            </a: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: recognising the contribution of </a:t>
            </a:r>
            <a: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EU-funded projects whose results make European industry more resilient, sustainable, and human-centric</a:t>
            </a: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Award ceremony at R&amp;I Days </a:t>
            </a: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: 28 September 2022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ESIR expert group report </a:t>
            </a:r>
            <a:r>
              <a:rPr lang="en-GB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and dialogue with industry leaders in Spring 2022</a:t>
            </a: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‘Industry 5.0: A Transformative Vision for Europe - Governing Systemic Transformations towards a Sustainable Industry’</a:t>
            </a:r>
            <a:endParaRPr lang="en-US" dirty="0">
              <a:solidFill>
                <a:schemeClr val="tx2"/>
              </a:solidFill>
            </a:endParaRP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Roundtable with industry – and report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Venture Capital fund </a:t>
            </a:r>
            <a:r>
              <a:rPr lang="en-US" dirty="0">
                <a:solidFill>
                  <a:srgbClr val="00449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(Momenta) on Industry 5.0</a:t>
            </a:r>
            <a:endParaRPr lang="en-GB" dirty="0">
              <a:solidFill>
                <a:srgbClr val="004494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182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405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44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421</TotalTime>
  <Words>247</Words>
  <Application>Microsoft Office PowerPoint</Application>
  <PresentationFormat>Custom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Priorities of the European Commission (2019-2024)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BREQUE Maija (RTD)</dc:creator>
  <cp:lastModifiedBy>Ina Atanasova</cp:lastModifiedBy>
  <cp:revision>26</cp:revision>
  <dcterms:created xsi:type="dcterms:W3CDTF">2021-03-31T11:59:16Z</dcterms:created>
  <dcterms:modified xsi:type="dcterms:W3CDTF">2023-02-15T12:58:50Z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2022-02-28T09:53:03Z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599acec6-ed49-49f6-9474-444d587b24c3</vt:lpwstr>
  </property>
  <property fmtid="{D5CDD505-2E9C-101B-9397-08002B2CF9AE}" pid="8" name="MSIP_Label_6bd9ddd1-4d20-43f6-abfa-fc3c07406f94_ContentBits">
    <vt:lpwstr>0</vt:lpwstr>
  </property>
</Properties>
</file>