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7" r:id="rId2"/>
    <p:sldId id="2864" r:id="rId3"/>
    <p:sldId id="928" r:id="rId4"/>
    <p:sldId id="925" r:id="rId5"/>
    <p:sldId id="801" r:id="rId6"/>
    <p:sldId id="1893" r:id="rId7"/>
    <p:sldId id="1810" r:id="rId8"/>
    <p:sldId id="933" r:id="rId9"/>
    <p:sldId id="2866" r:id="rId10"/>
    <p:sldId id="2867" r:id="rId11"/>
    <p:sldId id="2869" r:id="rId1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9F8E2B-9A61-4627-B219-D7CEBCE13C26}">
          <p14:sldIdLst>
            <p14:sldId id="267"/>
            <p14:sldId id="2864"/>
            <p14:sldId id="928"/>
            <p14:sldId id="925"/>
            <p14:sldId id="801"/>
            <p14:sldId id="1893"/>
            <p14:sldId id="1810"/>
            <p14:sldId id="933"/>
            <p14:sldId id="2866"/>
            <p14:sldId id="2867"/>
            <p14:sldId id="2869"/>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ordan" initials="MJ" lastIdx="1" clrIdx="0">
    <p:extLst>
      <p:ext uri="{19B8F6BF-5375-455C-9EA6-DF929625EA0E}">
        <p15:presenceInfo xmlns:p15="http://schemas.microsoft.com/office/powerpoint/2012/main" xmlns="" userId="S::mark.jordan@skillnetireland.ie::4caf54e0-6388-4cb7-b627-66d30fbcb8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33"/>
    <a:srgbClr val="64A70B"/>
    <a:srgbClr val="D9D9D6"/>
    <a:srgbClr val="71B2C9"/>
    <a:srgbClr val="4FA735"/>
    <a:srgbClr val="002A3A"/>
    <a:srgbClr val="00B388"/>
    <a:srgbClr val="3F8B41"/>
    <a:srgbClr val="83B48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2" autoAdjust="0"/>
    <p:restoredTop sz="95712" autoAdjust="0"/>
  </p:normalViewPr>
  <p:slideViewPr>
    <p:cSldViewPr snapToGrid="0" snapToObjects="1">
      <p:cViewPr>
        <p:scale>
          <a:sx n="159" d="100"/>
          <a:sy n="159" d="100"/>
        </p:scale>
        <p:origin x="-294" y="-3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8" d="100"/>
          <a:sy n="48" d="100"/>
        </p:scale>
        <p:origin x="29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DBF0FE4-C084-4CAC-9267-22021F686AD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xmlns="" id="{7B57A76B-7FCB-4098-9A27-F89B92AA817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CD5253-FF5E-4B1C-9EB2-19C74571A342}" type="datetimeFigureOut">
              <a:rPr lang="en-IE" smtClean="0"/>
              <a:t>09/02/2023</a:t>
            </a:fld>
            <a:endParaRPr lang="en-IE"/>
          </a:p>
        </p:txBody>
      </p:sp>
      <p:sp>
        <p:nvSpPr>
          <p:cNvPr id="4" name="Footer Placeholder 3">
            <a:extLst>
              <a:ext uri="{FF2B5EF4-FFF2-40B4-BE49-F238E27FC236}">
                <a16:creationId xmlns:a16="http://schemas.microsoft.com/office/drawing/2014/main" xmlns="" id="{22D7510B-105D-4240-84BF-6C5800AFA27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xmlns="" id="{DA7A5E03-075D-4C86-97FA-50081A92F1C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806F97-F28E-4B5E-8BFF-32BDEC5F40E0}" type="slidenum">
              <a:rPr lang="en-IE" smtClean="0"/>
              <a:t>‹#›</a:t>
            </a:fld>
            <a:endParaRPr lang="en-IE"/>
          </a:p>
        </p:txBody>
      </p:sp>
    </p:spTree>
    <p:extLst>
      <p:ext uri="{BB962C8B-B14F-4D97-AF65-F5344CB8AC3E}">
        <p14:creationId xmlns:p14="http://schemas.microsoft.com/office/powerpoint/2010/main" val="2982565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3DE124-F6A6-43D2-8864-4D00BE07D02E}" type="datetimeFigureOut">
              <a:rPr lang="en-GB" smtClean="0"/>
              <a:t>09/02/2023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8EE534-1BF3-4E76-9E3C-01D6CBBF4444}" type="slidenum">
              <a:rPr lang="en-GB" smtClean="0"/>
              <a:t>‹#›</a:t>
            </a:fld>
            <a:endParaRPr lang="en-GB" dirty="0"/>
          </a:p>
        </p:txBody>
      </p:sp>
    </p:spTree>
    <p:extLst>
      <p:ext uri="{BB962C8B-B14F-4D97-AF65-F5344CB8AC3E}">
        <p14:creationId xmlns:p14="http://schemas.microsoft.com/office/powerpoint/2010/main" val="338037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8EE534-1BF3-4E76-9E3C-01D6CBBF4444}" type="slidenum">
              <a:rPr lang="en-GB" smtClean="0"/>
              <a:t>5</a:t>
            </a:fld>
            <a:endParaRPr lang="en-GB" dirty="0"/>
          </a:p>
        </p:txBody>
      </p:sp>
    </p:spTree>
    <p:extLst>
      <p:ext uri="{BB962C8B-B14F-4D97-AF65-F5344CB8AC3E}">
        <p14:creationId xmlns:p14="http://schemas.microsoft.com/office/powerpoint/2010/main" val="157712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B0B235-EBDF-420A-A716-88D535B7EC54}" type="slidenum">
              <a:rPr lang="en-IE" smtClean="0"/>
              <a:t>9</a:t>
            </a:fld>
            <a:endParaRPr lang="en-IE"/>
          </a:p>
        </p:txBody>
      </p:sp>
    </p:spTree>
    <p:extLst>
      <p:ext uri="{BB962C8B-B14F-4D97-AF65-F5344CB8AC3E}">
        <p14:creationId xmlns:p14="http://schemas.microsoft.com/office/powerpoint/2010/main" val="32589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3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5" name="Text Placeholder 10"/>
          <p:cNvSpPr>
            <a:spLocks noGrp="1"/>
          </p:cNvSpPr>
          <p:nvPr>
            <p:ph type="body" sz="quarter" idx="12" hasCustomPrompt="1"/>
          </p:nvPr>
        </p:nvSpPr>
        <p:spPr>
          <a:xfrm>
            <a:off x="582537" y="1032266"/>
            <a:ext cx="8138128" cy="501217"/>
          </a:xfrm>
          <a:prstGeom prst="rect">
            <a:avLst/>
          </a:prstGeom>
        </p:spPr>
        <p:txBody>
          <a:bodyPr/>
          <a:lstStyle>
            <a:lvl1pPr marL="0" indent="0">
              <a:buFontTx/>
              <a:buNone/>
              <a:defRPr sz="3600" b="1">
                <a:solidFill>
                  <a:srgbClr val="00374A"/>
                </a:solidFill>
              </a:defRPr>
            </a:lvl1pPr>
          </a:lstStyle>
          <a:p>
            <a:pPr lvl="0"/>
            <a:r>
              <a:rPr lang="en-US" dirty="0"/>
              <a:t>Header</a:t>
            </a:r>
          </a:p>
        </p:txBody>
      </p:sp>
      <p:sp>
        <p:nvSpPr>
          <p:cNvPr id="6" name="Text Placeholder 10"/>
          <p:cNvSpPr>
            <a:spLocks noGrp="1"/>
          </p:cNvSpPr>
          <p:nvPr>
            <p:ph type="body" sz="quarter" idx="13" hasCustomPrompt="1"/>
          </p:nvPr>
        </p:nvSpPr>
        <p:spPr>
          <a:xfrm>
            <a:off x="582536" y="1751692"/>
            <a:ext cx="8138130" cy="1001792"/>
          </a:xfrm>
          <a:prstGeom prst="rect">
            <a:avLst/>
          </a:prstGeom>
        </p:spPr>
        <p:txBody>
          <a:bodyPr/>
          <a:lstStyle>
            <a:lvl1pPr marL="0" indent="0">
              <a:buFontTx/>
              <a:buNone/>
              <a:defRPr sz="2400" b="0">
                <a:solidFill>
                  <a:srgbClr val="00374A"/>
                </a:solidFill>
              </a:defRPr>
            </a:lvl1pPr>
          </a:lstStyle>
          <a:p>
            <a:pPr lvl="0"/>
            <a:r>
              <a:rPr lang="en-US" dirty="0"/>
              <a:t>Text</a:t>
            </a:r>
          </a:p>
        </p:txBody>
      </p:sp>
      <p:sp>
        <p:nvSpPr>
          <p:cNvPr id="8" name="Text Placeholder 10"/>
          <p:cNvSpPr>
            <a:spLocks noGrp="1"/>
          </p:cNvSpPr>
          <p:nvPr>
            <p:ph type="body" sz="quarter" idx="27" hasCustomPrompt="1"/>
          </p:nvPr>
        </p:nvSpPr>
        <p:spPr>
          <a:xfrm>
            <a:off x="427038" y="278959"/>
            <a:ext cx="3384672" cy="501217"/>
          </a:xfrm>
          <a:prstGeom prst="rect">
            <a:avLst/>
          </a:prstGeom>
        </p:spPr>
        <p:txBody>
          <a:bodyPr/>
          <a:lstStyle>
            <a:lvl1pPr marL="0" indent="0">
              <a:buFontTx/>
              <a:buNone/>
              <a:defRPr sz="2800" b="1">
                <a:solidFill>
                  <a:srgbClr val="00374A"/>
                </a:solidFill>
              </a:defRPr>
            </a:lvl1pPr>
          </a:lstStyle>
          <a:p>
            <a:pPr lvl="0"/>
            <a:r>
              <a:rPr lang="en-US" dirty="0"/>
              <a:t>Presentation Text</a:t>
            </a:r>
          </a:p>
        </p:txBody>
      </p:sp>
      <p:pic>
        <p:nvPicPr>
          <p:cNvPr id="11" name="Picture 10" descr="A picture containing text&#10;&#10;Description automatically generated">
            <a:extLst>
              <a:ext uri="{FF2B5EF4-FFF2-40B4-BE49-F238E27FC236}">
                <a16:creationId xmlns:a16="http://schemas.microsoft.com/office/drawing/2014/main" xmlns="" id="{7E84A880-4681-4242-95CD-C34615730F54}"/>
              </a:ext>
            </a:extLst>
          </p:cNvPr>
          <p:cNvPicPr>
            <a:picLocks noChangeAspect="1"/>
          </p:cNvPicPr>
          <p:nvPr userDrawn="1"/>
        </p:nvPicPr>
        <p:blipFill rotWithShape="1">
          <a:blip r:embed="rId2"/>
          <a:srcRect t="93140"/>
          <a:stretch/>
        </p:blipFill>
        <p:spPr>
          <a:xfrm>
            <a:off x="0" y="4790660"/>
            <a:ext cx="9144000" cy="352839"/>
          </a:xfrm>
          <a:prstGeom prst="rect">
            <a:avLst/>
          </a:prstGeom>
        </p:spPr>
      </p:pic>
    </p:spTree>
    <p:extLst>
      <p:ext uri="{BB962C8B-B14F-4D97-AF65-F5344CB8AC3E}">
        <p14:creationId xmlns:p14="http://schemas.microsoft.com/office/powerpoint/2010/main" val="23469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5" descr="SNI-pp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345757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SNI-pp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0800000">
            <a:off x="5686425" y="1892300"/>
            <a:ext cx="345757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967038" y="1286398"/>
            <a:ext cx="32131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userDrawn="1"/>
        </p:nvSpPr>
        <p:spPr bwMode="auto">
          <a:xfrm>
            <a:off x="2908300" y="3145360"/>
            <a:ext cx="3316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dirty="0">
                <a:solidFill>
                  <a:srgbClr val="66B437"/>
                </a:solidFill>
                <a:cs typeface="Calibri" charset="0"/>
              </a:rPr>
              <a:t>www.skillnetireland.ie</a:t>
            </a:r>
            <a:endParaRPr lang="fr-FR" sz="2700" dirty="0">
              <a:solidFill>
                <a:srgbClr val="66B437"/>
              </a:solidFill>
              <a:cs typeface="Calibri" charset="0"/>
            </a:endParaRPr>
          </a:p>
        </p:txBody>
      </p:sp>
    </p:spTree>
    <p:extLst>
      <p:ext uri="{BB962C8B-B14F-4D97-AF65-F5344CB8AC3E}">
        <p14:creationId xmlns:p14="http://schemas.microsoft.com/office/powerpoint/2010/main" val="731387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929132"/>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xmlns="" id="{9E2077D3-2881-A2A8-3B16-88817C59371A}"/>
              </a:ext>
            </a:extLst>
          </p:cNvPr>
          <p:cNvPicPr>
            <a:picLocks noChangeAspect="1"/>
          </p:cNvPicPr>
          <p:nvPr/>
        </p:nvPicPr>
        <p:blipFill>
          <a:blip r:embed="rId2"/>
          <a:stretch>
            <a:fillRect/>
          </a:stretch>
        </p:blipFill>
        <p:spPr>
          <a:xfrm>
            <a:off x="0" y="-84156"/>
            <a:ext cx="9144000" cy="5349491"/>
          </a:xfrm>
          <a:prstGeom prst="rect">
            <a:avLst/>
          </a:prstGeom>
        </p:spPr>
      </p:pic>
      <p:sp>
        <p:nvSpPr>
          <p:cNvPr id="3" name="Text Placeholder 3">
            <a:extLst>
              <a:ext uri="{FF2B5EF4-FFF2-40B4-BE49-F238E27FC236}">
                <a16:creationId xmlns:a16="http://schemas.microsoft.com/office/drawing/2014/main" xmlns="" id="{5DEB87B3-84E2-7FC6-2F68-4F3970605958}"/>
              </a:ext>
            </a:extLst>
          </p:cNvPr>
          <p:cNvSpPr txBox="1">
            <a:spLocks/>
          </p:cNvSpPr>
          <p:nvPr/>
        </p:nvSpPr>
        <p:spPr>
          <a:xfrm>
            <a:off x="72044" y="3391639"/>
            <a:ext cx="6201536" cy="1751861"/>
          </a:xfrm>
          <a:prstGeom prst="rect">
            <a:avLst/>
          </a:prstGeom>
          <a:solidFill>
            <a:srgbClr val="0F263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GB" sz="2800" b="1" i="0" u="none" strike="noStrike" dirty="0">
              <a:solidFill>
                <a:srgbClr val="FFFFFF"/>
              </a:solidFill>
              <a:effectLst/>
            </a:endParaRPr>
          </a:p>
          <a:p>
            <a:pPr marL="0" indent="0">
              <a:spcBef>
                <a:spcPts val="0"/>
              </a:spcBef>
              <a:buNone/>
            </a:pPr>
            <a:r>
              <a:rPr lang="en-GB" sz="2400" b="1" i="0" u="none" strike="noStrike" dirty="0">
                <a:solidFill>
                  <a:schemeClr val="bg1"/>
                </a:solidFill>
                <a:effectLst/>
              </a:rPr>
              <a:t> </a:t>
            </a:r>
            <a:r>
              <a:rPr lang="en-GB" sz="2400" b="1" dirty="0">
                <a:solidFill>
                  <a:schemeClr val="bg1"/>
                </a:solidFill>
                <a:effectLst/>
                <a:latin typeface="Calibri" panose="020F0502020204030204" pitchFamily="34" charset="0"/>
                <a:ea typeface="DengXian" panose="02010600030101010101" pitchFamily="2" charset="-122"/>
                <a:cs typeface="Arial" panose="020B0604020202020204" pitchFamily="34" charset="0"/>
              </a:rPr>
              <a:t>Partnership Led Skills Development</a:t>
            </a:r>
            <a:endParaRPr lang="en-GB" sz="2400" b="1" i="0" u="none" strike="noStrike" dirty="0">
              <a:solidFill>
                <a:schemeClr val="bg1"/>
              </a:solidFill>
              <a:effectLst/>
            </a:endParaRPr>
          </a:p>
          <a:p>
            <a:pPr marL="0" indent="0">
              <a:spcBef>
                <a:spcPts val="0"/>
              </a:spcBef>
              <a:buNone/>
            </a:pPr>
            <a:endParaRPr lang="en-GB" sz="1800" b="0" i="0" u="none" strike="noStrike" dirty="0">
              <a:solidFill>
                <a:srgbClr val="FFFFFF"/>
              </a:solidFill>
              <a:effectLst/>
            </a:endParaRPr>
          </a:p>
          <a:p>
            <a:pPr marL="0" indent="0">
              <a:spcBef>
                <a:spcPts val="0"/>
              </a:spcBef>
              <a:buNone/>
            </a:pPr>
            <a:endParaRPr lang="en-GB" sz="1800" b="0" i="0" u="none" strike="noStrike" dirty="0">
              <a:solidFill>
                <a:srgbClr val="FFFFFF"/>
              </a:solidFill>
              <a:effectLst/>
            </a:endParaRPr>
          </a:p>
          <a:p>
            <a:pPr marL="0" indent="0">
              <a:spcBef>
                <a:spcPts val="0"/>
              </a:spcBef>
              <a:buNone/>
            </a:pPr>
            <a:r>
              <a:rPr lang="en-GB" sz="1800" b="0" i="0" u="none" strike="noStrike" dirty="0">
                <a:solidFill>
                  <a:srgbClr val="FFFFFF"/>
                </a:solidFill>
                <a:effectLst/>
              </a:rPr>
              <a:t> </a:t>
            </a:r>
            <a:r>
              <a:rPr lang="en-GB" sz="1800" b="0" i="0" u="none" strike="noStrike" dirty="0" err="1">
                <a:solidFill>
                  <a:srgbClr val="FFFFFF"/>
                </a:solidFill>
                <a:effectLst/>
              </a:rPr>
              <a:t>TransFormWork</a:t>
            </a:r>
            <a:r>
              <a:rPr lang="en-GB" sz="1800" dirty="0">
                <a:solidFill>
                  <a:srgbClr val="FFFFFF"/>
                </a:solidFill>
              </a:rPr>
              <a:t>: </a:t>
            </a:r>
            <a:r>
              <a:rPr lang="en-GB" sz="1800" b="0" i="0" u="none" strike="noStrike" dirty="0">
                <a:solidFill>
                  <a:srgbClr val="FFFFFF"/>
                </a:solidFill>
                <a:effectLst/>
              </a:rPr>
              <a:t>Final Conference, Sofia, 20</a:t>
            </a:r>
            <a:r>
              <a:rPr lang="en-GB" sz="1800" b="0" i="0" u="none" strike="noStrike" baseline="30000" dirty="0">
                <a:solidFill>
                  <a:srgbClr val="FFFFFF"/>
                </a:solidFill>
                <a:effectLst/>
              </a:rPr>
              <a:t>th</a:t>
            </a:r>
            <a:r>
              <a:rPr lang="en-GB" sz="1800" b="0" i="0" u="none" strike="noStrike" dirty="0">
                <a:solidFill>
                  <a:srgbClr val="FFFFFF"/>
                </a:solidFill>
                <a:effectLst/>
              </a:rPr>
              <a:t> February 2023</a:t>
            </a:r>
            <a:endParaRPr lang="en-IE" sz="2800" b="1" dirty="0"/>
          </a:p>
        </p:txBody>
      </p:sp>
      <p:sp>
        <p:nvSpPr>
          <p:cNvPr id="4" name="Text Placeholder 3">
            <a:extLst>
              <a:ext uri="{FF2B5EF4-FFF2-40B4-BE49-F238E27FC236}">
                <a16:creationId xmlns:a16="http://schemas.microsoft.com/office/drawing/2014/main" xmlns="" id="{30186033-E856-1011-AB4A-FFAC90FFEFEF}"/>
              </a:ext>
            </a:extLst>
          </p:cNvPr>
          <p:cNvSpPr txBox="1">
            <a:spLocks/>
          </p:cNvSpPr>
          <p:nvPr/>
        </p:nvSpPr>
        <p:spPr>
          <a:xfrm>
            <a:off x="6660412" y="4590520"/>
            <a:ext cx="2277597" cy="599453"/>
          </a:xfrm>
          <a:prstGeom prst="rect">
            <a:avLst/>
          </a:prstGeom>
          <a:solidFill>
            <a:srgbClr val="0F263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IE" sz="2800" b="1" dirty="0"/>
          </a:p>
        </p:txBody>
      </p:sp>
    </p:spTree>
    <p:extLst>
      <p:ext uri="{BB962C8B-B14F-4D97-AF65-F5344CB8AC3E}">
        <p14:creationId xmlns:p14="http://schemas.microsoft.com/office/powerpoint/2010/main" val="164171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xmlns="" id="{DC30EADD-A7F1-4768-8582-F89778041808}"/>
              </a:ext>
            </a:extLst>
          </p:cNvPr>
          <p:cNvPicPr>
            <a:picLocks noChangeAspect="1"/>
          </p:cNvPicPr>
          <p:nvPr/>
        </p:nvPicPr>
        <p:blipFill>
          <a:blip r:embed="rId2"/>
          <a:stretch>
            <a:fillRect/>
          </a:stretch>
        </p:blipFill>
        <p:spPr>
          <a:xfrm>
            <a:off x="-1" y="0"/>
            <a:ext cx="9144000" cy="5143500"/>
          </a:xfrm>
          <a:prstGeom prst="rect">
            <a:avLst/>
          </a:prstGeom>
        </p:spPr>
      </p:pic>
      <p:sp>
        <p:nvSpPr>
          <p:cNvPr id="10" name="Text Placeholder 8">
            <a:extLst>
              <a:ext uri="{FF2B5EF4-FFF2-40B4-BE49-F238E27FC236}">
                <a16:creationId xmlns:a16="http://schemas.microsoft.com/office/drawing/2014/main" xmlns="" id="{486D7502-59DB-4E0C-B10E-CBC68BE19F2F}"/>
              </a:ext>
            </a:extLst>
          </p:cNvPr>
          <p:cNvSpPr txBox="1">
            <a:spLocks/>
          </p:cNvSpPr>
          <p:nvPr/>
        </p:nvSpPr>
        <p:spPr>
          <a:xfrm>
            <a:off x="147123" y="264753"/>
            <a:ext cx="5243818"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0" dirty="0">
                <a:solidFill>
                  <a:schemeClr val="bg1"/>
                </a:solidFill>
              </a:rPr>
              <a:t>Supporting the Implementation of</a:t>
            </a:r>
          </a:p>
          <a:p>
            <a:pPr>
              <a:spcBef>
                <a:spcPts val="0"/>
              </a:spcBef>
            </a:pPr>
            <a:r>
              <a:rPr lang="en-GB" dirty="0">
                <a:solidFill>
                  <a:schemeClr val="bg1"/>
                </a:solidFill>
              </a:rPr>
              <a:t>Government Strategies</a:t>
            </a:r>
          </a:p>
        </p:txBody>
      </p:sp>
      <p:cxnSp>
        <p:nvCxnSpPr>
          <p:cNvPr id="11" name="Straight Connector 10">
            <a:extLst>
              <a:ext uri="{FF2B5EF4-FFF2-40B4-BE49-F238E27FC236}">
                <a16:creationId xmlns:a16="http://schemas.microsoft.com/office/drawing/2014/main" xmlns="" id="{F0F4360C-C3A0-4EF4-9D70-8C7B6AFF82C2}"/>
              </a:ext>
            </a:extLst>
          </p:cNvPr>
          <p:cNvCxnSpPr>
            <a:cxnSpLocks/>
          </p:cNvCxnSpPr>
          <p:nvPr/>
        </p:nvCxnSpPr>
        <p:spPr>
          <a:xfrm>
            <a:off x="390627" y="1252330"/>
            <a:ext cx="3405196" cy="0"/>
          </a:xfrm>
          <a:prstGeom prst="line">
            <a:avLst/>
          </a:prstGeom>
          <a:ln w="19050">
            <a:solidFill>
              <a:srgbClr val="0F2633"/>
            </a:solidFill>
          </a:ln>
          <a:effectLst/>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a16="http://schemas.microsoft.com/office/drawing/2014/main" xmlns="" id="{6FF54F94-237D-442B-B71B-92386A42CEAB}"/>
              </a:ext>
            </a:extLst>
          </p:cNvPr>
          <p:cNvSpPr txBox="1">
            <a:spLocks/>
          </p:cNvSpPr>
          <p:nvPr/>
        </p:nvSpPr>
        <p:spPr>
          <a:xfrm>
            <a:off x="297848" y="2062716"/>
            <a:ext cx="4274151" cy="1950345"/>
          </a:xfrm>
          <a:prstGeom prst="rect">
            <a:avLst/>
          </a:prstGeom>
        </p:spPr>
        <p:txBody>
          <a:bodyPr/>
          <a:lstStyle>
            <a:lvl1pPr marL="0" indent="0" algn="l" defTabSz="457200" rtl="0" eaLnBrk="1" latinLnBrk="0" hangingPunct="1">
              <a:spcBef>
                <a:spcPct val="20000"/>
              </a:spcBef>
              <a:buFontTx/>
              <a:buNone/>
              <a:defRPr sz="2400" b="0"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chemeClr val="bg1"/>
                </a:solidFill>
                <a:cs typeface="Arial" panose="020B0604020202020204" pitchFamily="34" charset="0"/>
              </a:rPr>
              <a:t>Skillnet Ireland, together with our partners, contribute to both the formation and the implementation of enterprise and labour market policy and are delivering substantive actions across key cross Government and sectoral strategies.</a:t>
            </a:r>
            <a:endParaRPr lang="en-GB" sz="1800" dirty="0">
              <a:solidFill>
                <a:schemeClr val="bg1"/>
              </a:solidFill>
            </a:endParaRPr>
          </a:p>
          <a:p>
            <a:pPr algn="ctr"/>
            <a:endParaRPr lang="en-IE" sz="2200" b="1" dirty="0"/>
          </a:p>
          <a:p>
            <a:endParaRPr lang="en-IE" sz="2200" dirty="0"/>
          </a:p>
        </p:txBody>
      </p:sp>
      <p:pic>
        <p:nvPicPr>
          <p:cNvPr id="8" name="Picture 7" descr="A picture containing text&#10;&#10;Description automatically generated">
            <a:extLst>
              <a:ext uri="{FF2B5EF4-FFF2-40B4-BE49-F238E27FC236}">
                <a16:creationId xmlns:a16="http://schemas.microsoft.com/office/drawing/2014/main" xmlns="" id="{CCC3411C-1B30-485E-B353-360BA5E12522}"/>
              </a:ext>
            </a:extLst>
          </p:cNvPr>
          <p:cNvPicPr>
            <a:picLocks noChangeAspect="1"/>
          </p:cNvPicPr>
          <p:nvPr/>
        </p:nvPicPr>
        <p:blipFill rotWithShape="1">
          <a:blip r:embed="rId3"/>
          <a:srcRect t="93140"/>
          <a:stretch/>
        </p:blipFill>
        <p:spPr>
          <a:xfrm>
            <a:off x="0" y="4790660"/>
            <a:ext cx="9144000" cy="352839"/>
          </a:xfrm>
          <a:prstGeom prst="rect">
            <a:avLst/>
          </a:prstGeom>
        </p:spPr>
      </p:pic>
    </p:spTree>
    <p:extLst>
      <p:ext uri="{BB962C8B-B14F-4D97-AF65-F5344CB8AC3E}">
        <p14:creationId xmlns:p14="http://schemas.microsoft.com/office/powerpoint/2010/main" val="62597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xmlns="" id="{6DF32152-D43D-4C30-B5A6-552924E2671D}"/>
              </a:ext>
            </a:extLst>
          </p:cNvPr>
          <p:cNvSpPr txBox="1">
            <a:spLocks/>
          </p:cNvSpPr>
          <p:nvPr/>
        </p:nvSpPr>
        <p:spPr>
          <a:xfrm>
            <a:off x="297849" y="264753"/>
            <a:ext cx="2658002" cy="1277669"/>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0" dirty="0">
                <a:solidFill>
                  <a:srgbClr val="0F2633"/>
                </a:solidFill>
              </a:rPr>
              <a:t>Skillnet Ireland</a:t>
            </a:r>
          </a:p>
          <a:p>
            <a:pPr>
              <a:spcBef>
                <a:spcPts val="0"/>
              </a:spcBef>
            </a:pPr>
            <a:r>
              <a:rPr lang="en-GB" dirty="0">
                <a:solidFill>
                  <a:srgbClr val="0F2633"/>
                </a:solidFill>
              </a:rPr>
              <a:t>2022 Outputs</a:t>
            </a:r>
          </a:p>
        </p:txBody>
      </p:sp>
      <p:cxnSp>
        <p:nvCxnSpPr>
          <p:cNvPr id="15" name="Straight Connector 14">
            <a:extLst>
              <a:ext uri="{FF2B5EF4-FFF2-40B4-BE49-F238E27FC236}">
                <a16:creationId xmlns:a16="http://schemas.microsoft.com/office/drawing/2014/main" xmlns="" id="{92C079E1-0A70-4371-96C5-56095BD0CAE9}"/>
              </a:ext>
            </a:extLst>
          </p:cNvPr>
          <p:cNvCxnSpPr>
            <a:cxnSpLocks/>
          </p:cNvCxnSpPr>
          <p:nvPr/>
        </p:nvCxnSpPr>
        <p:spPr>
          <a:xfrm>
            <a:off x="440868" y="1393218"/>
            <a:ext cx="2022964"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xmlns="" id="{6B668B9A-5489-4A6E-87A6-CBE1B6C8393D}"/>
              </a:ext>
            </a:extLst>
          </p:cNvPr>
          <p:cNvSpPr/>
          <p:nvPr/>
        </p:nvSpPr>
        <p:spPr>
          <a:xfrm>
            <a:off x="285828" y="1764546"/>
            <a:ext cx="4649205" cy="2446824"/>
          </a:xfrm>
          <a:prstGeom prst="rect">
            <a:avLst/>
          </a:prstGeom>
          <a:solidFill>
            <a:schemeClr val="bg1"/>
          </a:solidFill>
        </p:spPr>
        <p:txBody>
          <a:bodyPr wrap="square">
            <a:spAutoFit/>
          </a:bodyPr>
          <a:lstStyle/>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Supported </a:t>
            </a:r>
            <a:r>
              <a:rPr lang="en-GB" sz="1600" b="1" dirty="0">
                <a:solidFill>
                  <a:srgbClr val="002A3A"/>
                </a:solidFill>
                <a:cs typeface="Arial" panose="020B0604020202020204" pitchFamily="34" charset="0"/>
              </a:rPr>
              <a:t>21,500</a:t>
            </a:r>
            <a:r>
              <a:rPr lang="en-GB" sz="1600" dirty="0">
                <a:solidFill>
                  <a:srgbClr val="002A3A"/>
                </a:solidFill>
                <a:cs typeface="Arial" panose="020B0604020202020204" pitchFamily="34" charset="0"/>
              </a:rPr>
              <a:t> businesses (85% SMEs)</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Upskilled  </a:t>
            </a:r>
            <a:r>
              <a:rPr lang="en-GB" sz="1600" b="1" dirty="0">
                <a:solidFill>
                  <a:srgbClr val="002A3A"/>
                </a:solidFill>
                <a:cs typeface="Arial" panose="020B0604020202020204" pitchFamily="34" charset="0"/>
              </a:rPr>
              <a:t>82,000</a:t>
            </a:r>
            <a:r>
              <a:rPr lang="en-GB" sz="1600" dirty="0">
                <a:solidFill>
                  <a:srgbClr val="002A3A"/>
                </a:solidFill>
                <a:cs typeface="Arial" panose="020B0604020202020204" pitchFamily="34" charset="0"/>
              </a:rPr>
              <a:t> workers</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Supported </a:t>
            </a:r>
            <a:r>
              <a:rPr lang="en-GB" sz="1600" b="1" dirty="0">
                <a:solidFill>
                  <a:srgbClr val="002A3A"/>
                </a:solidFill>
                <a:cs typeface="Arial" panose="020B0604020202020204" pitchFamily="34" charset="0"/>
              </a:rPr>
              <a:t>5,000 </a:t>
            </a:r>
            <a:r>
              <a:rPr lang="en-GB" sz="1600" dirty="0">
                <a:solidFill>
                  <a:srgbClr val="002A3A"/>
                </a:solidFill>
                <a:cs typeface="Arial" panose="020B0604020202020204" pitchFamily="34" charset="0"/>
              </a:rPr>
              <a:t>jobseekers into employment </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Developed &amp; funded</a:t>
            </a:r>
            <a:r>
              <a:rPr lang="en-GB" sz="1600" b="1" dirty="0">
                <a:solidFill>
                  <a:srgbClr val="002A3A"/>
                </a:solidFill>
                <a:cs typeface="Arial" panose="020B0604020202020204" pitchFamily="34" charset="0"/>
              </a:rPr>
              <a:t> 9,000 </a:t>
            </a:r>
            <a:r>
              <a:rPr lang="en-GB" sz="1600" dirty="0">
                <a:solidFill>
                  <a:srgbClr val="002A3A"/>
                </a:solidFill>
                <a:cs typeface="Arial" panose="020B0604020202020204" pitchFamily="34" charset="0"/>
              </a:rPr>
              <a:t>training courses</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Delivered </a:t>
            </a:r>
            <a:r>
              <a:rPr lang="en-GB" sz="1600" b="1" dirty="0">
                <a:solidFill>
                  <a:srgbClr val="002A3A"/>
                </a:solidFill>
                <a:cs typeface="Arial" panose="020B0604020202020204" pitchFamily="34" charset="0"/>
              </a:rPr>
              <a:t>100 </a:t>
            </a:r>
            <a:r>
              <a:rPr lang="en-GB" sz="1600" dirty="0">
                <a:solidFill>
                  <a:srgbClr val="002A3A"/>
                </a:solidFill>
                <a:cs typeface="Arial" panose="020B0604020202020204" pitchFamily="34" charset="0"/>
              </a:rPr>
              <a:t>innovation projects, Higher Education collaborations, research assignments and future skills programmes</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Invested </a:t>
            </a:r>
            <a:r>
              <a:rPr lang="en-GB" sz="1600" b="1" dirty="0">
                <a:solidFill>
                  <a:srgbClr val="002A3A"/>
                </a:solidFill>
                <a:cs typeface="Arial" panose="020B0604020202020204" pitchFamily="34" charset="0"/>
              </a:rPr>
              <a:t>€78 million </a:t>
            </a:r>
            <a:r>
              <a:rPr lang="en-GB" sz="1600" dirty="0">
                <a:solidFill>
                  <a:srgbClr val="002A3A"/>
                </a:solidFill>
                <a:cs typeface="Arial" panose="020B0604020202020204" pitchFamily="34" charset="0"/>
              </a:rPr>
              <a:t>in Ireland’s Workforce</a:t>
            </a:r>
          </a:p>
        </p:txBody>
      </p:sp>
      <p:pic>
        <p:nvPicPr>
          <p:cNvPr id="24" name="Picture 23">
            <a:extLst>
              <a:ext uri="{FF2B5EF4-FFF2-40B4-BE49-F238E27FC236}">
                <a16:creationId xmlns:a16="http://schemas.microsoft.com/office/drawing/2014/main" xmlns="" id="{1D4A713E-D531-418B-8A19-D515E2A7D4DC}"/>
              </a:ext>
            </a:extLst>
          </p:cNvPr>
          <p:cNvPicPr>
            <a:picLocks noChangeAspect="1"/>
          </p:cNvPicPr>
          <p:nvPr/>
        </p:nvPicPr>
        <p:blipFill>
          <a:blip r:embed="rId2"/>
          <a:stretch>
            <a:fillRect/>
          </a:stretch>
        </p:blipFill>
        <p:spPr>
          <a:xfrm>
            <a:off x="5161037" y="3780565"/>
            <a:ext cx="1973594" cy="460505"/>
          </a:xfrm>
          <a:prstGeom prst="rect">
            <a:avLst/>
          </a:prstGeom>
        </p:spPr>
      </p:pic>
      <p:pic>
        <p:nvPicPr>
          <p:cNvPr id="25" name="Picture 24">
            <a:extLst>
              <a:ext uri="{FF2B5EF4-FFF2-40B4-BE49-F238E27FC236}">
                <a16:creationId xmlns:a16="http://schemas.microsoft.com/office/drawing/2014/main" xmlns="" id="{CBC55517-7DA5-466E-BDBE-A4527DD33CFB}"/>
              </a:ext>
            </a:extLst>
          </p:cNvPr>
          <p:cNvPicPr>
            <a:picLocks noChangeAspect="1"/>
          </p:cNvPicPr>
          <p:nvPr/>
        </p:nvPicPr>
        <p:blipFill>
          <a:blip r:embed="rId3"/>
          <a:stretch>
            <a:fillRect/>
          </a:stretch>
        </p:blipFill>
        <p:spPr>
          <a:xfrm>
            <a:off x="5241467" y="2713240"/>
            <a:ext cx="1888180" cy="537044"/>
          </a:xfrm>
          <a:prstGeom prst="rect">
            <a:avLst/>
          </a:prstGeom>
        </p:spPr>
      </p:pic>
      <p:pic>
        <p:nvPicPr>
          <p:cNvPr id="26" name="Picture 25">
            <a:extLst>
              <a:ext uri="{FF2B5EF4-FFF2-40B4-BE49-F238E27FC236}">
                <a16:creationId xmlns:a16="http://schemas.microsoft.com/office/drawing/2014/main" xmlns="" id="{CE8994C6-3DE7-4D68-84D3-7A15A04BF878}"/>
              </a:ext>
            </a:extLst>
          </p:cNvPr>
          <p:cNvPicPr>
            <a:picLocks noChangeAspect="1"/>
          </p:cNvPicPr>
          <p:nvPr/>
        </p:nvPicPr>
        <p:blipFill>
          <a:blip r:embed="rId4"/>
          <a:stretch>
            <a:fillRect/>
          </a:stretch>
        </p:blipFill>
        <p:spPr>
          <a:xfrm>
            <a:off x="7521566" y="3600096"/>
            <a:ext cx="1189654" cy="964303"/>
          </a:xfrm>
          <a:prstGeom prst="rect">
            <a:avLst/>
          </a:prstGeom>
        </p:spPr>
      </p:pic>
      <p:pic>
        <p:nvPicPr>
          <p:cNvPr id="27" name="Picture 26">
            <a:extLst>
              <a:ext uri="{FF2B5EF4-FFF2-40B4-BE49-F238E27FC236}">
                <a16:creationId xmlns:a16="http://schemas.microsoft.com/office/drawing/2014/main" xmlns="" id="{1E748867-B082-4FAA-94D5-45B87AF8880E}"/>
              </a:ext>
            </a:extLst>
          </p:cNvPr>
          <p:cNvPicPr>
            <a:picLocks noChangeAspect="1"/>
          </p:cNvPicPr>
          <p:nvPr/>
        </p:nvPicPr>
        <p:blipFill>
          <a:blip r:embed="rId5"/>
          <a:stretch>
            <a:fillRect/>
          </a:stretch>
        </p:blipFill>
        <p:spPr>
          <a:xfrm>
            <a:off x="7648919" y="1452198"/>
            <a:ext cx="1239897" cy="861073"/>
          </a:xfrm>
          <a:prstGeom prst="rect">
            <a:avLst/>
          </a:prstGeom>
        </p:spPr>
      </p:pic>
      <p:pic>
        <p:nvPicPr>
          <p:cNvPr id="29" name="Picture 6" descr="MentorsWork - Your Pathway to Business Success">
            <a:extLst>
              <a:ext uri="{FF2B5EF4-FFF2-40B4-BE49-F238E27FC236}">
                <a16:creationId xmlns:a16="http://schemas.microsoft.com/office/drawing/2014/main" xmlns="" id="{8ED51765-7C36-42C4-AEA7-8E38475767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920" y="2713240"/>
            <a:ext cx="1189654" cy="60235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Background pattern&#10;&#10;Description automatically generated">
            <a:extLst>
              <a:ext uri="{FF2B5EF4-FFF2-40B4-BE49-F238E27FC236}">
                <a16:creationId xmlns:a16="http://schemas.microsoft.com/office/drawing/2014/main" xmlns="" id="{6E883E4B-D13C-4481-A3D9-027494F00BAC}"/>
              </a:ext>
            </a:extLst>
          </p:cNvPr>
          <p:cNvPicPr>
            <a:picLocks noChangeAspect="1"/>
          </p:cNvPicPr>
          <p:nvPr/>
        </p:nvPicPr>
        <p:blipFill rotWithShape="1">
          <a:blip r:embed="rId7"/>
          <a:srcRect l="40417" r="4064" b="77107"/>
          <a:stretch/>
        </p:blipFill>
        <p:spPr>
          <a:xfrm>
            <a:off x="4275023" y="-7432"/>
            <a:ext cx="4767514" cy="1105786"/>
          </a:xfrm>
          <a:prstGeom prst="rect">
            <a:avLst/>
          </a:prstGeom>
        </p:spPr>
      </p:pic>
      <p:pic>
        <p:nvPicPr>
          <p:cNvPr id="31" name="Picture 30" descr="Background pattern&#10;&#10;Description automatically generated">
            <a:extLst>
              <a:ext uri="{FF2B5EF4-FFF2-40B4-BE49-F238E27FC236}">
                <a16:creationId xmlns:a16="http://schemas.microsoft.com/office/drawing/2014/main" xmlns="" id="{D4ACF70F-2319-409C-972D-A1866706D358}"/>
              </a:ext>
            </a:extLst>
          </p:cNvPr>
          <p:cNvPicPr>
            <a:picLocks noChangeAspect="1"/>
          </p:cNvPicPr>
          <p:nvPr/>
        </p:nvPicPr>
        <p:blipFill rotWithShape="1">
          <a:blip r:embed="rId7"/>
          <a:srcRect l="84199" r="6019" b="77107"/>
          <a:stretch/>
        </p:blipFill>
        <p:spPr>
          <a:xfrm>
            <a:off x="3646967" y="-7432"/>
            <a:ext cx="839973" cy="1105786"/>
          </a:xfrm>
          <a:prstGeom prst="rect">
            <a:avLst/>
          </a:prstGeom>
        </p:spPr>
      </p:pic>
      <p:pic>
        <p:nvPicPr>
          <p:cNvPr id="3" name="Picture 2">
            <a:extLst>
              <a:ext uri="{FF2B5EF4-FFF2-40B4-BE49-F238E27FC236}">
                <a16:creationId xmlns:a16="http://schemas.microsoft.com/office/drawing/2014/main" xmlns="" id="{3920930F-72C5-07CB-6E28-CF8C215BB1A3}"/>
              </a:ext>
            </a:extLst>
          </p:cNvPr>
          <p:cNvPicPr>
            <a:picLocks noChangeAspect="1"/>
          </p:cNvPicPr>
          <p:nvPr/>
        </p:nvPicPr>
        <p:blipFill>
          <a:blip r:embed="rId8"/>
          <a:stretch>
            <a:fillRect/>
          </a:stretch>
        </p:blipFill>
        <p:spPr>
          <a:xfrm>
            <a:off x="5161037" y="1645915"/>
            <a:ext cx="1968610" cy="537044"/>
          </a:xfrm>
          <a:prstGeom prst="rect">
            <a:avLst/>
          </a:prstGeom>
        </p:spPr>
      </p:pic>
    </p:spTree>
    <p:extLst>
      <p:ext uri="{BB962C8B-B14F-4D97-AF65-F5344CB8AC3E}">
        <p14:creationId xmlns:p14="http://schemas.microsoft.com/office/powerpoint/2010/main" val="19398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10;&#10;Description automatically generated">
            <a:extLst>
              <a:ext uri="{FF2B5EF4-FFF2-40B4-BE49-F238E27FC236}">
                <a16:creationId xmlns:a16="http://schemas.microsoft.com/office/drawing/2014/main" xmlns="" id="{E372D28D-EEC2-44EC-AC76-2F42A7CE71E6}"/>
              </a:ext>
            </a:extLst>
          </p:cNvPr>
          <p:cNvPicPr>
            <a:picLocks noChangeAspect="1"/>
          </p:cNvPicPr>
          <p:nvPr/>
        </p:nvPicPr>
        <p:blipFill>
          <a:blip r:embed="rId2"/>
          <a:stretch>
            <a:fillRect/>
          </a:stretch>
        </p:blipFill>
        <p:spPr>
          <a:xfrm>
            <a:off x="0" y="0"/>
            <a:ext cx="9144000" cy="5143500"/>
          </a:xfrm>
          <a:prstGeom prst="rect">
            <a:avLst/>
          </a:prstGeom>
        </p:spPr>
      </p:pic>
      <p:pic>
        <p:nvPicPr>
          <p:cNvPr id="5" name="Picture 4" descr="Logo&#10;&#10;Description automatically generated">
            <a:extLst>
              <a:ext uri="{FF2B5EF4-FFF2-40B4-BE49-F238E27FC236}">
                <a16:creationId xmlns:a16="http://schemas.microsoft.com/office/drawing/2014/main" xmlns="" id="{486058FD-6A41-4B3C-9B4F-2D3EEECA14A5}"/>
              </a:ext>
            </a:extLst>
          </p:cNvPr>
          <p:cNvPicPr>
            <a:picLocks noChangeAspect="1"/>
          </p:cNvPicPr>
          <p:nvPr/>
        </p:nvPicPr>
        <p:blipFill>
          <a:blip r:embed="rId3"/>
          <a:stretch>
            <a:fillRect/>
          </a:stretch>
        </p:blipFill>
        <p:spPr>
          <a:xfrm>
            <a:off x="297849" y="223625"/>
            <a:ext cx="1771769" cy="1018767"/>
          </a:xfrm>
          <a:prstGeom prst="rect">
            <a:avLst/>
          </a:prstGeom>
        </p:spPr>
      </p:pic>
      <p:sp>
        <p:nvSpPr>
          <p:cNvPr id="9" name="Text Placeholder 8"/>
          <p:cNvSpPr>
            <a:spLocks noGrp="1"/>
          </p:cNvSpPr>
          <p:nvPr>
            <p:ph type="body" sz="quarter" idx="27"/>
          </p:nvPr>
        </p:nvSpPr>
        <p:spPr>
          <a:xfrm>
            <a:off x="2318817" y="260977"/>
            <a:ext cx="5471753" cy="501217"/>
          </a:xfrm>
        </p:spPr>
        <p:txBody>
          <a:bodyPr/>
          <a:lstStyle/>
          <a:p>
            <a:pPr>
              <a:spcBef>
                <a:spcPts val="0"/>
              </a:spcBef>
            </a:pPr>
            <a:r>
              <a:rPr lang="en-GB" b="0" dirty="0">
                <a:solidFill>
                  <a:schemeClr val="bg1"/>
                </a:solidFill>
              </a:rPr>
              <a:t>An agency</a:t>
            </a:r>
          </a:p>
          <a:p>
            <a:pPr>
              <a:spcBef>
                <a:spcPts val="0"/>
              </a:spcBef>
            </a:pPr>
            <a:r>
              <a:rPr lang="en-GB" dirty="0">
                <a:solidFill>
                  <a:schemeClr val="bg1"/>
                </a:solidFill>
              </a:rPr>
              <a:t>with a difference.</a:t>
            </a:r>
          </a:p>
        </p:txBody>
      </p:sp>
      <p:sp>
        <p:nvSpPr>
          <p:cNvPr id="4" name="Text Placeholder 3">
            <a:extLst>
              <a:ext uri="{FF2B5EF4-FFF2-40B4-BE49-F238E27FC236}">
                <a16:creationId xmlns:a16="http://schemas.microsoft.com/office/drawing/2014/main" xmlns="" id="{A853C0B3-48B4-47B3-9C28-EB0E8EC17195}"/>
              </a:ext>
            </a:extLst>
          </p:cNvPr>
          <p:cNvSpPr>
            <a:spLocks noGrp="1"/>
          </p:cNvSpPr>
          <p:nvPr>
            <p:ph type="body" sz="quarter" idx="13"/>
          </p:nvPr>
        </p:nvSpPr>
        <p:spPr>
          <a:xfrm>
            <a:off x="326348" y="1727262"/>
            <a:ext cx="5975361" cy="2328334"/>
          </a:xfrm>
        </p:spPr>
        <p:txBody>
          <a:bodyPr/>
          <a:lstStyle/>
          <a:p>
            <a:pPr>
              <a:spcBef>
                <a:spcPts val="0"/>
              </a:spcBef>
            </a:pPr>
            <a:r>
              <a:rPr lang="en-US" sz="2000" b="1" dirty="0">
                <a:solidFill>
                  <a:srgbClr val="64A70B"/>
                </a:solidFill>
              </a:rPr>
              <a:t>Driving Ireland’s competitiveness through talent.</a:t>
            </a:r>
          </a:p>
          <a:p>
            <a:pPr>
              <a:spcBef>
                <a:spcPts val="0"/>
              </a:spcBef>
            </a:pPr>
            <a:endParaRPr lang="en-US" sz="1600" b="1" dirty="0">
              <a:solidFill>
                <a:srgbClr val="64A70B"/>
              </a:solidFill>
              <a:cs typeface="Arial" panose="020B0604020202020204" pitchFamily="34" charset="0"/>
            </a:endParaRPr>
          </a:p>
          <a:p>
            <a:pPr>
              <a:spcBef>
                <a:spcPts val="0"/>
              </a:spcBef>
            </a:pPr>
            <a:endParaRPr lang="en-US" sz="1600" b="1" dirty="0">
              <a:solidFill>
                <a:srgbClr val="64A70B"/>
              </a:solidFill>
              <a:cs typeface="Arial" panose="020B0604020202020204" pitchFamily="34" charset="0"/>
            </a:endParaRPr>
          </a:p>
          <a:p>
            <a:pPr>
              <a:spcBef>
                <a:spcPts val="0"/>
              </a:spcBef>
            </a:pPr>
            <a:r>
              <a:rPr lang="en-IE" sz="1800" dirty="0">
                <a:solidFill>
                  <a:schemeClr val="bg1"/>
                </a:solidFill>
                <a:cs typeface="Arial" panose="020B0604020202020204" pitchFamily="34" charset="0"/>
              </a:rPr>
              <a:t>A Government agency, we work in partnership with stakeholders, and businesses of all sizes, to </a:t>
            </a:r>
            <a:r>
              <a:rPr lang="en-IE" sz="1800" b="1" dirty="0">
                <a:solidFill>
                  <a:srgbClr val="64A70B"/>
                </a:solidFill>
                <a:cs typeface="Arial" panose="020B0604020202020204" pitchFamily="34" charset="0"/>
              </a:rPr>
              <a:t>identify</a:t>
            </a:r>
            <a:r>
              <a:rPr lang="en-IE" sz="1800" b="1" dirty="0">
                <a:solidFill>
                  <a:schemeClr val="bg1"/>
                </a:solidFill>
                <a:cs typeface="Arial" panose="020B0604020202020204" pitchFamily="34" charset="0"/>
              </a:rPr>
              <a:t> </a:t>
            </a:r>
            <a:r>
              <a:rPr lang="en-IE" sz="1800" dirty="0">
                <a:solidFill>
                  <a:schemeClr val="bg1"/>
                </a:solidFill>
                <a:cs typeface="Arial" panose="020B0604020202020204" pitchFamily="34" charset="0"/>
              </a:rPr>
              <a:t>and</a:t>
            </a:r>
            <a:r>
              <a:rPr lang="en-IE" sz="1800" b="1" dirty="0">
                <a:solidFill>
                  <a:schemeClr val="bg1"/>
                </a:solidFill>
                <a:cs typeface="Arial" panose="020B0604020202020204" pitchFamily="34" charset="0"/>
              </a:rPr>
              <a:t> </a:t>
            </a:r>
            <a:r>
              <a:rPr lang="en-IE" sz="1800" b="1" dirty="0">
                <a:solidFill>
                  <a:srgbClr val="64A70B"/>
                </a:solidFill>
                <a:cs typeface="Arial" panose="020B0604020202020204" pitchFamily="34" charset="0"/>
              </a:rPr>
              <a:t>address</a:t>
            </a:r>
            <a:r>
              <a:rPr lang="en-IE" sz="1800" b="1" dirty="0">
                <a:solidFill>
                  <a:schemeClr val="bg1"/>
                </a:solidFill>
                <a:cs typeface="Arial" panose="020B0604020202020204" pitchFamily="34" charset="0"/>
              </a:rPr>
              <a:t> </a:t>
            </a:r>
            <a:r>
              <a:rPr lang="en-IE" sz="1800" dirty="0">
                <a:solidFill>
                  <a:schemeClr val="bg1"/>
                </a:solidFill>
                <a:cs typeface="Arial" panose="020B0604020202020204" pitchFamily="34" charset="0"/>
              </a:rPr>
              <a:t>their upskilling needs.</a:t>
            </a:r>
          </a:p>
          <a:p>
            <a:pPr>
              <a:spcBef>
                <a:spcPts val="0"/>
              </a:spcBef>
            </a:pPr>
            <a:endParaRPr lang="en-GB" sz="1800" dirty="0">
              <a:solidFill>
                <a:schemeClr val="bg1"/>
              </a:solidFill>
              <a:cs typeface="Arial" panose="020B0604020202020204" pitchFamily="34" charset="0"/>
            </a:endParaRPr>
          </a:p>
          <a:p>
            <a:pPr>
              <a:spcBef>
                <a:spcPts val="0"/>
              </a:spcBef>
            </a:pPr>
            <a:r>
              <a:rPr lang="en-IE" sz="1800" dirty="0">
                <a:solidFill>
                  <a:schemeClr val="bg1"/>
                </a:solidFill>
                <a:cs typeface="Arial" panose="020B0604020202020204" pitchFamily="34" charset="0"/>
              </a:rPr>
              <a:t>Our mission is to help businesses </a:t>
            </a:r>
            <a:r>
              <a:rPr lang="en-IE" sz="1800" b="1" dirty="0">
                <a:solidFill>
                  <a:srgbClr val="64A70B"/>
                </a:solidFill>
                <a:cs typeface="Arial" panose="020B0604020202020204" pitchFamily="34" charset="0"/>
              </a:rPr>
              <a:t>compete globally </a:t>
            </a:r>
            <a:r>
              <a:rPr lang="en-IE" sz="1800" dirty="0">
                <a:solidFill>
                  <a:schemeClr val="bg1"/>
                </a:solidFill>
                <a:cs typeface="Arial" panose="020B0604020202020204" pitchFamily="34" charset="0"/>
              </a:rPr>
              <a:t>through industry-led people development. </a:t>
            </a:r>
            <a:endParaRPr lang="en-IE" sz="1600" b="1" dirty="0"/>
          </a:p>
          <a:p>
            <a:endParaRPr lang="en-GB" sz="2200" dirty="0"/>
          </a:p>
          <a:p>
            <a:pPr algn="ctr"/>
            <a:endParaRPr lang="en-IE" sz="2200" b="1" dirty="0"/>
          </a:p>
          <a:p>
            <a:endParaRPr lang="en-IE" sz="2200" dirty="0"/>
          </a:p>
        </p:txBody>
      </p:sp>
      <p:cxnSp>
        <p:nvCxnSpPr>
          <p:cNvPr id="7" name="Straight Connector 6">
            <a:extLst>
              <a:ext uri="{FF2B5EF4-FFF2-40B4-BE49-F238E27FC236}">
                <a16:creationId xmlns:a16="http://schemas.microsoft.com/office/drawing/2014/main" xmlns="" id="{654CF282-4450-4CB1-848A-5D57B5A98197}"/>
              </a:ext>
            </a:extLst>
          </p:cNvPr>
          <p:cNvCxnSpPr>
            <a:cxnSpLocks/>
          </p:cNvCxnSpPr>
          <p:nvPr/>
        </p:nvCxnSpPr>
        <p:spPr>
          <a:xfrm>
            <a:off x="2438087" y="1242391"/>
            <a:ext cx="2616606"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C4D86480-4BBB-48FB-8A69-7CE7E98B186C}"/>
              </a:ext>
            </a:extLst>
          </p:cNvPr>
          <p:cNvPicPr>
            <a:picLocks noChangeAspect="1"/>
          </p:cNvPicPr>
          <p:nvPr/>
        </p:nvPicPr>
        <p:blipFill rotWithShape="1">
          <a:blip r:embed="rId4"/>
          <a:srcRect t="93140"/>
          <a:stretch/>
        </p:blipFill>
        <p:spPr>
          <a:xfrm>
            <a:off x="0" y="4790660"/>
            <a:ext cx="9144000" cy="352839"/>
          </a:xfrm>
          <a:prstGeom prst="rect">
            <a:avLst/>
          </a:prstGeom>
        </p:spPr>
      </p:pic>
    </p:spTree>
    <p:extLst>
      <p:ext uri="{BB962C8B-B14F-4D97-AF65-F5344CB8AC3E}">
        <p14:creationId xmlns:p14="http://schemas.microsoft.com/office/powerpoint/2010/main" val="135704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xmlns="" id="{1ED8C309-0201-4861-A808-9A26DAE945DC}"/>
              </a:ext>
            </a:extLst>
          </p:cNvPr>
          <p:cNvSpPr txBox="1">
            <a:spLocks/>
          </p:cNvSpPr>
          <p:nvPr/>
        </p:nvSpPr>
        <p:spPr>
          <a:xfrm>
            <a:off x="297849" y="1601244"/>
            <a:ext cx="5410212" cy="2910466"/>
          </a:xfrm>
          <a:prstGeom prst="rect">
            <a:avLst/>
          </a:prstGeom>
        </p:spPr>
        <p:txBody>
          <a:bodyPr/>
          <a:lstStyle>
            <a:lvl1pPr marL="0" indent="0" algn="l" defTabSz="457200" rtl="0" eaLnBrk="1" latinLnBrk="0" hangingPunct="1">
              <a:spcBef>
                <a:spcPct val="20000"/>
              </a:spcBef>
              <a:buFontTx/>
              <a:buNone/>
              <a:defRPr sz="2400" b="0"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600" b="1" dirty="0">
              <a:solidFill>
                <a:srgbClr val="64A70B"/>
              </a:solidFill>
              <a:cs typeface="Arial" panose="020B0604020202020204" pitchFamily="34" charset="0"/>
            </a:endParaRPr>
          </a:p>
          <a:p>
            <a:r>
              <a:rPr lang="en-IE" sz="1600" dirty="0">
                <a:solidFill>
                  <a:srgbClr val="0F2633"/>
                </a:solidFill>
                <a:cs typeface="Arial" panose="020B0604020202020204" pitchFamily="34" charset="0"/>
              </a:rPr>
              <a:t>A</a:t>
            </a:r>
            <a:r>
              <a:rPr lang="en-IE" sz="1600" b="1" dirty="0">
                <a:solidFill>
                  <a:srgbClr val="0F2633"/>
                </a:solidFill>
                <a:cs typeface="Arial" panose="020B0604020202020204" pitchFamily="34" charset="0"/>
              </a:rPr>
              <a:t> partnership </a:t>
            </a:r>
            <a:r>
              <a:rPr lang="en-IE" sz="1600" dirty="0">
                <a:solidFill>
                  <a:srgbClr val="0F2633"/>
                </a:solidFill>
                <a:cs typeface="Arial" panose="020B0604020202020204" pitchFamily="34" charset="0"/>
              </a:rPr>
              <a:t>approach.</a:t>
            </a:r>
          </a:p>
          <a:p>
            <a:r>
              <a:rPr lang="en-IE" sz="1600" dirty="0">
                <a:solidFill>
                  <a:srgbClr val="0F2633"/>
                </a:solidFill>
                <a:cs typeface="Arial" panose="020B0604020202020204" pitchFamily="34" charset="0"/>
              </a:rPr>
              <a:t/>
            </a:r>
            <a:br>
              <a:rPr lang="en-IE" sz="1600" dirty="0">
                <a:solidFill>
                  <a:srgbClr val="0F2633"/>
                </a:solidFill>
                <a:cs typeface="Arial" panose="020B0604020202020204" pitchFamily="34" charset="0"/>
              </a:rPr>
            </a:br>
            <a:r>
              <a:rPr lang="en-IE" sz="1600" dirty="0">
                <a:solidFill>
                  <a:srgbClr val="0F2633"/>
                </a:solidFill>
                <a:cs typeface="Arial" panose="020B0604020202020204" pitchFamily="34" charset="0"/>
              </a:rPr>
              <a:t>We collaborate directly with businesses in each industry sector, helping them </a:t>
            </a:r>
            <a:r>
              <a:rPr lang="en-IE" sz="1600" b="1" dirty="0">
                <a:solidFill>
                  <a:srgbClr val="0F2633"/>
                </a:solidFill>
                <a:cs typeface="Arial" panose="020B0604020202020204" pitchFamily="34" charset="0"/>
              </a:rPr>
              <a:t>define their skill needs.</a:t>
            </a:r>
            <a:r>
              <a:rPr lang="en-IE" sz="1600" dirty="0">
                <a:solidFill>
                  <a:srgbClr val="0F2633"/>
                </a:solidFill>
                <a:cs typeface="Arial" panose="020B0604020202020204" pitchFamily="34" charset="0"/>
              </a:rPr>
              <a:t/>
            </a:r>
            <a:br>
              <a:rPr lang="en-IE" sz="1600" dirty="0">
                <a:solidFill>
                  <a:srgbClr val="0F2633"/>
                </a:solidFill>
                <a:cs typeface="Arial" panose="020B0604020202020204" pitchFamily="34" charset="0"/>
              </a:rPr>
            </a:br>
            <a:r>
              <a:rPr lang="en-IE" sz="1600" dirty="0">
                <a:solidFill>
                  <a:srgbClr val="0F2633"/>
                </a:solidFill>
                <a:cs typeface="Arial" panose="020B0604020202020204" pitchFamily="34" charset="0"/>
              </a:rPr>
              <a:t/>
            </a:r>
            <a:br>
              <a:rPr lang="en-IE" sz="1600" dirty="0">
                <a:solidFill>
                  <a:srgbClr val="0F2633"/>
                </a:solidFill>
                <a:cs typeface="Arial" panose="020B0604020202020204" pitchFamily="34" charset="0"/>
              </a:rPr>
            </a:br>
            <a:r>
              <a:rPr lang="en-IE" sz="1600" dirty="0">
                <a:solidFill>
                  <a:srgbClr val="0F2633"/>
                </a:solidFill>
                <a:cs typeface="Arial" panose="020B0604020202020204" pitchFamily="34" charset="0"/>
              </a:rPr>
              <a:t>We </a:t>
            </a:r>
            <a:r>
              <a:rPr lang="en-IE" sz="1600" b="1" dirty="0">
                <a:solidFill>
                  <a:srgbClr val="0F2633"/>
                </a:solidFill>
                <a:cs typeface="Arial" panose="020B0604020202020204" pitchFamily="34" charset="0"/>
              </a:rPr>
              <a:t>respond with the frameworks and programmes to meet those needs</a:t>
            </a:r>
            <a:r>
              <a:rPr lang="en-IE" sz="1600" dirty="0">
                <a:solidFill>
                  <a:srgbClr val="0F2633"/>
                </a:solidFill>
                <a:cs typeface="Arial" panose="020B0604020202020204" pitchFamily="34" charset="0"/>
              </a:rPr>
              <a:t>, bringing together Government, industry and higher education to tailor the most effective response possible. </a:t>
            </a:r>
          </a:p>
          <a:p>
            <a:endParaRPr lang="en-GB" sz="2200" dirty="0"/>
          </a:p>
          <a:p>
            <a:pPr algn="ctr"/>
            <a:endParaRPr lang="en-IE" sz="2200" b="1" dirty="0"/>
          </a:p>
          <a:p>
            <a:endParaRPr lang="en-IE" sz="2200" dirty="0"/>
          </a:p>
        </p:txBody>
      </p:sp>
      <p:sp>
        <p:nvSpPr>
          <p:cNvPr id="11" name="Text Placeholder 8">
            <a:extLst>
              <a:ext uri="{FF2B5EF4-FFF2-40B4-BE49-F238E27FC236}">
                <a16:creationId xmlns:a16="http://schemas.microsoft.com/office/drawing/2014/main" xmlns="" id="{17DE0072-FEF1-4C13-B399-3D0CEE0158B8}"/>
              </a:ext>
            </a:extLst>
          </p:cNvPr>
          <p:cNvSpPr txBox="1">
            <a:spLocks/>
          </p:cNvSpPr>
          <p:nvPr/>
        </p:nvSpPr>
        <p:spPr>
          <a:xfrm>
            <a:off x="297849" y="264753"/>
            <a:ext cx="2269447"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0" dirty="0">
                <a:solidFill>
                  <a:srgbClr val="0F2633"/>
                </a:solidFill>
              </a:rPr>
              <a:t>Our</a:t>
            </a:r>
          </a:p>
          <a:p>
            <a:pPr>
              <a:spcBef>
                <a:spcPts val="0"/>
              </a:spcBef>
            </a:pPr>
            <a:r>
              <a:rPr lang="en-GB" dirty="0">
                <a:solidFill>
                  <a:srgbClr val="0F2633"/>
                </a:solidFill>
              </a:rPr>
              <a:t>Approach</a:t>
            </a:r>
          </a:p>
        </p:txBody>
      </p:sp>
      <p:cxnSp>
        <p:nvCxnSpPr>
          <p:cNvPr id="13" name="Straight Connector 12">
            <a:extLst>
              <a:ext uri="{FF2B5EF4-FFF2-40B4-BE49-F238E27FC236}">
                <a16:creationId xmlns:a16="http://schemas.microsoft.com/office/drawing/2014/main" xmlns="" id="{13C58E57-82D3-4BBC-A7F5-893B9DD4465D}"/>
              </a:ext>
            </a:extLst>
          </p:cNvPr>
          <p:cNvCxnSpPr>
            <a:cxnSpLocks/>
          </p:cNvCxnSpPr>
          <p:nvPr/>
        </p:nvCxnSpPr>
        <p:spPr>
          <a:xfrm>
            <a:off x="390627" y="1252330"/>
            <a:ext cx="1431234"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Background pattern&#10;&#10;Description automatically generated">
            <a:extLst>
              <a:ext uri="{FF2B5EF4-FFF2-40B4-BE49-F238E27FC236}">
                <a16:creationId xmlns:a16="http://schemas.microsoft.com/office/drawing/2014/main" xmlns="" id="{2EBA2240-23BE-4663-8CAB-13396BE976F2}"/>
              </a:ext>
            </a:extLst>
          </p:cNvPr>
          <p:cNvPicPr>
            <a:picLocks noChangeAspect="1"/>
          </p:cNvPicPr>
          <p:nvPr/>
        </p:nvPicPr>
        <p:blipFill rotWithShape="1">
          <a:blip r:embed="rId2"/>
          <a:srcRect l="40417" b="77107"/>
          <a:stretch/>
        </p:blipFill>
        <p:spPr>
          <a:xfrm>
            <a:off x="3582237" y="0"/>
            <a:ext cx="5561763" cy="1202006"/>
          </a:xfrm>
          <a:prstGeom prst="rect">
            <a:avLst/>
          </a:prstGeom>
        </p:spPr>
      </p:pic>
      <p:pic>
        <p:nvPicPr>
          <p:cNvPr id="19" name="Picture 18" descr="Graphical user interface&#10;&#10;Description automatically generated with medium confidence">
            <a:extLst>
              <a:ext uri="{FF2B5EF4-FFF2-40B4-BE49-F238E27FC236}">
                <a16:creationId xmlns:a16="http://schemas.microsoft.com/office/drawing/2014/main" xmlns="" id="{15B0E6DB-A810-4380-BB2F-F04D85D00A63}"/>
              </a:ext>
            </a:extLst>
          </p:cNvPr>
          <p:cNvPicPr>
            <a:picLocks noChangeAspect="1"/>
          </p:cNvPicPr>
          <p:nvPr/>
        </p:nvPicPr>
        <p:blipFill rotWithShape="1">
          <a:blip r:embed="rId3"/>
          <a:srcRect l="52093" t="7855" r="1512" b="11939"/>
          <a:stretch/>
        </p:blipFill>
        <p:spPr>
          <a:xfrm>
            <a:off x="5708061" y="1202006"/>
            <a:ext cx="3192133" cy="3104130"/>
          </a:xfrm>
          <a:prstGeom prst="rect">
            <a:avLst/>
          </a:prstGeom>
        </p:spPr>
      </p:pic>
    </p:spTree>
    <p:extLst>
      <p:ext uri="{BB962C8B-B14F-4D97-AF65-F5344CB8AC3E}">
        <p14:creationId xmlns:p14="http://schemas.microsoft.com/office/powerpoint/2010/main" val="327269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xmlns="" id="{2ED21987-6C5D-420F-9971-E40018AEB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68" t="20896" r="5574" b="20156"/>
          <a:stretch/>
        </p:blipFill>
        <p:spPr>
          <a:xfrm>
            <a:off x="0" y="1207621"/>
            <a:ext cx="9144000" cy="3355560"/>
          </a:xfrm>
          <a:prstGeom prst="rect">
            <a:avLst/>
          </a:prstGeom>
        </p:spPr>
      </p:pic>
      <p:sp>
        <p:nvSpPr>
          <p:cNvPr id="7" name="Text Placeholder 8">
            <a:extLst>
              <a:ext uri="{FF2B5EF4-FFF2-40B4-BE49-F238E27FC236}">
                <a16:creationId xmlns:a16="http://schemas.microsoft.com/office/drawing/2014/main" xmlns="" id="{E18CA1FD-3845-472B-ADF6-A1812E72FC36}"/>
              </a:ext>
            </a:extLst>
          </p:cNvPr>
          <p:cNvSpPr txBox="1">
            <a:spLocks/>
          </p:cNvSpPr>
          <p:nvPr/>
        </p:nvSpPr>
        <p:spPr>
          <a:xfrm>
            <a:off x="1472702" y="228598"/>
            <a:ext cx="6234120"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GB" b="0" dirty="0">
                <a:solidFill>
                  <a:srgbClr val="0F2633"/>
                </a:solidFill>
              </a:rPr>
              <a:t>A Partnership with </a:t>
            </a:r>
            <a:r>
              <a:rPr lang="en-GB" dirty="0">
                <a:solidFill>
                  <a:srgbClr val="0F2633"/>
                </a:solidFill>
              </a:rPr>
              <a:t>73 Industry Bodies</a:t>
            </a:r>
          </a:p>
        </p:txBody>
      </p:sp>
      <p:cxnSp>
        <p:nvCxnSpPr>
          <p:cNvPr id="8" name="Straight Connector 7">
            <a:extLst>
              <a:ext uri="{FF2B5EF4-FFF2-40B4-BE49-F238E27FC236}">
                <a16:creationId xmlns:a16="http://schemas.microsoft.com/office/drawing/2014/main" xmlns="" id="{53E7BB5F-468E-4EFB-8A40-43F3539AB1E5}"/>
              </a:ext>
            </a:extLst>
          </p:cNvPr>
          <p:cNvCxnSpPr>
            <a:cxnSpLocks/>
          </p:cNvCxnSpPr>
          <p:nvPr/>
        </p:nvCxnSpPr>
        <p:spPr>
          <a:xfrm>
            <a:off x="1765006" y="796152"/>
            <a:ext cx="5656521"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4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140942" y="2517257"/>
            <a:ext cx="1734638" cy="573653"/>
          </a:xfrm>
          <a:prstGeom prst="roundRect">
            <a:avLst/>
          </a:prstGeom>
          <a:solidFill>
            <a:srgbClr val="002A3A"/>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Business and Employer Representatives </a:t>
            </a:r>
            <a:r>
              <a:rPr lang="en-US" sz="1200" b="1" dirty="0">
                <a:solidFill>
                  <a:schemeClr val="bg1"/>
                </a:solidFill>
              </a:rPr>
              <a:t>(7)</a:t>
            </a:r>
            <a:endParaRPr lang="en-IE" sz="1200" b="1" dirty="0">
              <a:solidFill>
                <a:schemeClr val="bg1"/>
              </a:solidFill>
            </a:endParaRPr>
          </a:p>
        </p:txBody>
      </p:sp>
      <p:sp>
        <p:nvSpPr>
          <p:cNvPr id="19" name="Rounded Rectangle 18"/>
          <p:cNvSpPr/>
          <p:nvPr/>
        </p:nvSpPr>
        <p:spPr>
          <a:xfrm>
            <a:off x="5027850" y="2517257"/>
            <a:ext cx="1590339" cy="573653"/>
          </a:xfrm>
          <a:prstGeom prst="roundRect">
            <a:avLst/>
          </a:prstGeom>
          <a:solidFill>
            <a:srgbClr val="002A3A"/>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(ICTU) Employee Representatives</a:t>
            </a:r>
            <a:r>
              <a:rPr lang="en-US" sz="1200" b="1" dirty="0">
                <a:solidFill>
                  <a:schemeClr val="bg1"/>
                </a:solidFill>
              </a:rPr>
              <a:t> (3)</a:t>
            </a:r>
            <a:endParaRPr lang="en-IE" sz="1200" b="1" dirty="0">
              <a:solidFill>
                <a:schemeClr val="bg1"/>
              </a:solidFill>
            </a:endParaRPr>
          </a:p>
        </p:txBody>
      </p:sp>
      <p:sp>
        <p:nvSpPr>
          <p:cNvPr id="20" name="Rounded Rectangle 19"/>
          <p:cNvSpPr/>
          <p:nvPr/>
        </p:nvSpPr>
        <p:spPr>
          <a:xfrm>
            <a:off x="6746074" y="2527876"/>
            <a:ext cx="1703361" cy="573653"/>
          </a:xfrm>
          <a:prstGeom prst="roundRect">
            <a:avLst/>
          </a:prstGeom>
          <a:solidFill>
            <a:srgbClr val="002A3A"/>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Ministerial Representatives </a:t>
            </a:r>
            <a:r>
              <a:rPr lang="en-US" sz="1200" b="1" dirty="0">
                <a:solidFill>
                  <a:schemeClr val="bg1"/>
                </a:solidFill>
              </a:rPr>
              <a:t>(3)</a:t>
            </a:r>
            <a:endParaRPr lang="en-IE" sz="1200" b="1" dirty="0">
              <a:solidFill>
                <a:schemeClr val="bg1"/>
              </a:solidFill>
            </a:endParaRPr>
          </a:p>
        </p:txBody>
      </p:sp>
      <p:sp>
        <p:nvSpPr>
          <p:cNvPr id="21" name="Rectangle 20"/>
          <p:cNvSpPr/>
          <p:nvPr/>
        </p:nvSpPr>
        <p:spPr>
          <a:xfrm>
            <a:off x="2752526" y="3471180"/>
            <a:ext cx="5952930" cy="12132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tIns="0" bIns="0" rtlCol="0" anchor="t"/>
          <a:lstStyle/>
          <a:p>
            <a:pPr algn="ctr"/>
            <a:r>
              <a:rPr lang="en-US" sz="1600" b="1" dirty="0">
                <a:solidFill>
                  <a:srgbClr val="002A3A"/>
                </a:solidFill>
              </a:rPr>
              <a:t> </a:t>
            </a:r>
            <a:endParaRPr lang="en-IE" sz="1600" b="1" dirty="0">
              <a:solidFill>
                <a:srgbClr val="002A3A"/>
              </a:solidFill>
            </a:endParaRPr>
          </a:p>
        </p:txBody>
      </p:sp>
      <p:sp>
        <p:nvSpPr>
          <p:cNvPr id="22" name="Rounded Rectangle 21"/>
          <p:cNvSpPr/>
          <p:nvPr/>
        </p:nvSpPr>
        <p:spPr>
          <a:xfrm>
            <a:off x="4039157" y="3806103"/>
            <a:ext cx="1065425" cy="800369"/>
          </a:xfrm>
          <a:prstGeom prst="round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Delivery Effectiveness</a:t>
            </a:r>
            <a:endParaRPr lang="en-IE" sz="1200" dirty="0">
              <a:solidFill>
                <a:schemeClr val="bg1"/>
              </a:solidFill>
            </a:endParaRPr>
          </a:p>
        </p:txBody>
      </p:sp>
      <p:sp>
        <p:nvSpPr>
          <p:cNvPr id="23" name="Rounded Rectangle 22"/>
          <p:cNvSpPr/>
          <p:nvPr/>
        </p:nvSpPr>
        <p:spPr>
          <a:xfrm>
            <a:off x="2831518" y="3793800"/>
            <a:ext cx="1065425" cy="800369"/>
          </a:xfrm>
          <a:prstGeom prst="round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Strategy &amp; Policy Alignment </a:t>
            </a:r>
            <a:endParaRPr lang="en-IE" sz="1200" dirty="0">
              <a:solidFill>
                <a:schemeClr val="bg1"/>
              </a:solidFill>
            </a:endParaRPr>
          </a:p>
        </p:txBody>
      </p:sp>
      <p:sp>
        <p:nvSpPr>
          <p:cNvPr id="24" name="Rounded Rectangle 23"/>
          <p:cNvSpPr/>
          <p:nvPr/>
        </p:nvSpPr>
        <p:spPr>
          <a:xfrm>
            <a:off x="5235776" y="3805825"/>
            <a:ext cx="1065425" cy="800369"/>
          </a:xfrm>
          <a:prstGeom prst="round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Funding &amp; Operations</a:t>
            </a:r>
            <a:endParaRPr lang="en-IE" sz="1200" dirty="0">
              <a:solidFill>
                <a:schemeClr val="bg1"/>
              </a:solidFill>
            </a:endParaRPr>
          </a:p>
        </p:txBody>
      </p:sp>
      <p:sp>
        <p:nvSpPr>
          <p:cNvPr id="25" name="Rounded Rectangle 24"/>
          <p:cNvSpPr/>
          <p:nvPr/>
        </p:nvSpPr>
        <p:spPr>
          <a:xfrm>
            <a:off x="7662068" y="3795062"/>
            <a:ext cx="1128858" cy="800369"/>
          </a:xfrm>
          <a:prstGeom prst="round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bg1"/>
                </a:solidFill>
              </a:rPr>
              <a:t>Communications &amp; Marketing</a:t>
            </a:r>
            <a:endParaRPr lang="en-IE" sz="1200" dirty="0">
              <a:solidFill>
                <a:schemeClr val="bg1"/>
              </a:solidFill>
            </a:endParaRPr>
          </a:p>
        </p:txBody>
      </p:sp>
      <p:sp>
        <p:nvSpPr>
          <p:cNvPr id="26" name="Rounded Rectangle 25"/>
          <p:cNvSpPr/>
          <p:nvPr/>
        </p:nvSpPr>
        <p:spPr>
          <a:xfrm>
            <a:off x="6472141" y="3806103"/>
            <a:ext cx="1065425" cy="800369"/>
          </a:xfrm>
          <a:prstGeom prst="round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IE" sz="1200" dirty="0">
                <a:solidFill>
                  <a:schemeClr val="bg1"/>
                </a:solidFill>
              </a:rPr>
              <a:t>Finance, Governance  </a:t>
            </a:r>
            <a:br>
              <a:rPr lang="en-IE" sz="1200" dirty="0">
                <a:solidFill>
                  <a:schemeClr val="bg1"/>
                </a:solidFill>
              </a:rPr>
            </a:br>
            <a:r>
              <a:rPr lang="en-IE" sz="1200" dirty="0">
                <a:solidFill>
                  <a:schemeClr val="bg1"/>
                </a:solidFill>
              </a:rPr>
              <a:t>&amp; Risk </a:t>
            </a:r>
          </a:p>
        </p:txBody>
      </p:sp>
      <p:cxnSp>
        <p:nvCxnSpPr>
          <p:cNvPr id="27" name="Straight Connector 26"/>
          <p:cNvCxnSpPr>
            <a:cxnSpLocks/>
          </p:cNvCxnSpPr>
          <p:nvPr/>
        </p:nvCxnSpPr>
        <p:spPr>
          <a:xfrm>
            <a:off x="0" y="3387201"/>
            <a:ext cx="9144000" cy="0"/>
          </a:xfrm>
          <a:prstGeom prst="line">
            <a:avLst/>
          </a:prstGeom>
          <a:ln w="3175">
            <a:solidFill>
              <a:srgbClr val="002A3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0" y="1923959"/>
            <a:ext cx="9144000" cy="0"/>
          </a:xfrm>
          <a:prstGeom prst="line">
            <a:avLst/>
          </a:prstGeom>
          <a:ln w="3175">
            <a:solidFill>
              <a:srgbClr val="002A3A"/>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xmlns="" id="{887B4289-0923-4C5E-AD50-A5E2E11E8368}"/>
              </a:ext>
            </a:extLst>
          </p:cNvPr>
          <p:cNvSpPr/>
          <p:nvPr/>
        </p:nvSpPr>
        <p:spPr>
          <a:xfrm>
            <a:off x="1199130" y="2478492"/>
            <a:ext cx="1734637" cy="523220"/>
          </a:xfrm>
          <a:prstGeom prst="rect">
            <a:avLst/>
          </a:prstGeom>
          <a:noFill/>
        </p:spPr>
        <p:txBody>
          <a:bodyPr wrap="square">
            <a:spAutoFit/>
          </a:bodyPr>
          <a:lstStyle/>
          <a:p>
            <a:r>
              <a:rPr lang="en-IE" sz="1400" b="1" dirty="0">
                <a:solidFill>
                  <a:srgbClr val="0F2633"/>
                </a:solidFill>
                <a:latin typeface="+mj-lt"/>
              </a:rPr>
              <a:t>Chairperson</a:t>
            </a:r>
            <a:r>
              <a:rPr lang="en-IE" sz="1400" dirty="0">
                <a:solidFill>
                  <a:srgbClr val="0F2633"/>
                </a:solidFill>
                <a:latin typeface="+mj-lt"/>
              </a:rPr>
              <a:t> </a:t>
            </a:r>
          </a:p>
          <a:p>
            <a:r>
              <a:rPr lang="en-IE" sz="1400" dirty="0">
                <a:solidFill>
                  <a:srgbClr val="0F2633"/>
                </a:solidFill>
                <a:latin typeface="+mj-lt"/>
              </a:rPr>
              <a:t>Brendan McGinty</a:t>
            </a:r>
            <a:endParaRPr lang="en-US" sz="1100" i="1" dirty="0">
              <a:solidFill>
                <a:srgbClr val="0F2633"/>
              </a:solidFill>
              <a:latin typeface="+mj-lt"/>
            </a:endParaRPr>
          </a:p>
        </p:txBody>
      </p:sp>
      <p:sp>
        <p:nvSpPr>
          <p:cNvPr id="31" name="Rectangle 30">
            <a:extLst>
              <a:ext uri="{FF2B5EF4-FFF2-40B4-BE49-F238E27FC236}">
                <a16:creationId xmlns:a16="http://schemas.microsoft.com/office/drawing/2014/main" xmlns="" id="{009ED61F-4BCE-4708-B256-DEF0738B4FCD}"/>
              </a:ext>
            </a:extLst>
          </p:cNvPr>
          <p:cNvSpPr/>
          <p:nvPr/>
        </p:nvSpPr>
        <p:spPr>
          <a:xfrm>
            <a:off x="1133199" y="3913247"/>
            <a:ext cx="1734637" cy="523220"/>
          </a:xfrm>
          <a:prstGeom prst="rect">
            <a:avLst/>
          </a:prstGeom>
          <a:noFill/>
        </p:spPr>
        <p:txBody>
          <a:bodyPr wrap="square">
            <a:spAutoFit/>
          </a:bodyPr>
          <a:lstStyle/>
          <a:p>
            <a:r>
              <a:rPr lang="en-IE" sz="1400" b="1" dirty="0">
                <a:solidFill>
                  <a:srgbClr val="0F2633"/>
                </a:solidFill>
                <a:latin typeface="+mj-lt"/>
              </a:rPr>
              <a:t>Chief Executive</a:t>
            </a:r>
            <a:r>
              <a:rPr lang="en-IE" sz="1400" dirty="0">
                <a:solidFill>
                  <a:srgbClr val="0F2633"/>
                </a:solidFill>
                <a:latin typeface="+mj-lt"/>
              </a:rPr>
              <a:t> </a:t>
            </a:r>
          </a:p>
          <a:p>
            <a:r>
              <a:rPr lang="en-IE" sz="1400" dirty="0">
                <a:solidFill>
                  <a:srgbClr val="0F2633"/>
                </a:solidFill>
                <a:latin typeface="+mj-lt"/>
              </a:rPr>
              <a:t>Paul Healy</a:t>
            </a:r>
            <a:endParaRPr lang="en-US" sz="1100" i="1" dirty="0">
              <a:solidFill>
                <a:srgbClr val="0F2633"/>
              </a:solidFill>
              <a:latin typeface="+mj-lt"/>
            </a:endParaRPr>
          </a:p>
        </p:txBody>
      </p:sp>
      <p:sp>
        <p:nvSpPr>
          <p:cNvPr id="34" name="Text Placeholder 3">
            <a:extLst>
              <a:ext uri="{FF2B5EF4-FFF2-40B4-BE49-F238E27FC236}">
                <a16:creationId xmlns:a16="http://schemas.microsoft.com/office/drawing/2014/main" xmlns="" id="{FBC92DD3-A16A-4151-A417-6041C8151921}"/>
              </a:ext>
            </a:extLst>
          </p:cNvPr>
          <p:cNvSpPr txBox="1">
            <a:spLocks/>
          </p:cNvSpPr>
          <p:nvPr/>
        </p:nvSpPr>
        <p:spPr>
          <a:xfrm>
            <a:off x="2840868" y="3437500"/>
            <a:ext cx="5776246"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IE" sz="1400" dirty="0">
                <a:solidFill>
                  <a:srgbClr val="0F2633"/>
                </a:solidFill>
              </a:rPr>
              <a:t>Skillnet Ireland Organisation (40 Staff)</a:t>
            </a:r>
          </a:p>
        </p:txBody>
      </p:sp>
      <p:sp>
        <p:nvSpPr>
          <p:cNvPr id="39" name="Text Placeholder 3">
            <a:extLst>
              <a:ext uri="{FF2B5EF4-FFF2-40B4-BE49-F238E27FC236}">
                <a16:creationId xmlns:a16="http://schemas.microsoft.com/office/drawing/2014/main" xmlns="" id="{1CA9B873-EBE4-404F-AFFA-91B33DB11DCE}"/>
              </a:ext>
            </a:extLst>
          </p:cNvPr>
          <p:cNvSpPr txBox="1">
            <a:spLocks/>
          </p:cNvSpPr>
          <p:nvPr/>
        </p:nvSpPr>
        <p:spPr>
          <a:xfrm>
            <a:off x="2880364" y="2151502"/>
            <a:ext cx="6263636"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IE" sz="1400" dirty="0">
                <a:solidFill>
                  <a:srgbClr val="0F2633"/>
                </a:solidFill>
              </a:rPr>
              <a:t>Skillnet Ireland Board (Company Limited by Guarantee &amp; Public Body) </a:t>
            </a:r>
          </a:p>
        </p:txBody>
      </p:sp>
      <p:pic>
        <p:nvPicPr>
          <p:cNvPr id="40" name="Picture 39" descr="A group of men in suits&#10;&#10;Description automatically generated with low confidence">
            <a:extLst>
              <a:ext uri="{FF2B5EF4-FFF2-40B4-BE49-F238E27FC236}">
                <a16:creationId xmlns:a16="http://schemas.microsoft.com/office/drawing/2014/main" xmlns="" id="{CAB78711-F2AD-4F9A-B181-A8C0FE7073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66" t="29259" r="66669" b="15092"/>
          <a:stretch/>
        </p:blipFill>
        <p:spPr>
          <a:xfrm>
            <a:off x="173695" y="3636716"/>
            <a:ext cx="1026455" cy="1014729"/>
          </a:xfrm>
          <a:prstGeom prst="rect">
            <a:avLst/>
          </a:prstGeom>
        </p:spPr>
      </p:pic>
      <p:pic>
        <p:nvPicPr>
          <p:cNvPr id="42" name="Picture 41" descr="A group of men in suits&#10;&#10;Description automatically generated with low confidence">
            <a:extLst>
              <a:ext uri="{FF2B5EF4-FFF2-40B4-BE49-F238E27FC236}">
                <a16:creationId xmlns:a16="http://schemas.microsoft.com/office/drawing/2014/main" xmlns="" id="{CD2B009B-12D7-4DBE-8289-AE8EC1F423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7" t="28706" r="33168" b="15645"/>
          <a:stretch/>
        </p:blipFill>
        <p:spPr>
          <a:xfrm>
            <a:off x="173695" y="2204801"/>
            <a:ext cx="1026455" cy="1014729"/>
          </a:xfrm>
          <a:prstGeom prst="rect">
            <a:avLst/>
          </a:prstGeom>
        </p:spPr>
      </p:pic>
      <p:sp>
        <p:nvSpPr>
          <p:cNvPr id="37" name="Text Placeholder 8">
            <a:extLst>
              <a:ext uri="{FF2B5EF4-FFF2-40B4-BE49-F238E27FC236}">
                <a16:creationId xmlns:a16="http://schemas.microsoft.com/office/drawing/2014/main" xmlns="" id="{9481BEF5-D2B1-4AF8-A3EC-5F77B142C39F}"/>
              </a:ext>
            </a:extLst>
          </p:cNvPr>
          <p:cNvSpPr txBox="1">
            <a:spLocks/>
          </p:cNvSpPr>
          <p:nvPr/>
        </p:nvSpPr>
        <p:spPr>
          <a:xfrm>
            <a:off x="1835992" y="228598"/>
            <a:ext cx="5471753"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GB" dirty="0">
                <a:solidFill>
                  <a:srgbClr val="0F2633"/>
                </a:solidFill>
              </a:rPr>
              <a:t>Status and Reporting Structure</a:t>
            </a:r>
          </a:p>
        </p:txBody>
      </p:sp>
      <p:cxnSp>
        <p:nvCxnSpPr>
          <p:cNvPr id="41" name="Straight Connector 40">
            <a:extLst>
              <a:ext uri="{FF2B5EF4-FFF2-40B4-BE49-F238E27FC236}">
                <a16:creationId xmlns:a16="http://schemas.microsoft.com/office/drawing/2014/main" xmlns="" id="{2F5FB847-1F96-406C-9108-945AA993D9C0}"/>
              </a:ext>
            </a:extLst>
          </p:cNvPr>
          <p:cNvCxnSpPr>
            <a:cxnSpLocks/>
          </p:cNvCxnSpPr>
          <p:nvPr/>
        </p:nvCxnSpPr>
        <p:spPr>
          <a:xfrm>
            <a:off x="2311586" y="796152"/>
            <a:ext cx="4556353"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2C36F7B8-4AC6-9525-2FC7-BD08E8A1272C}"/>
              </a:ext>
            </a:extLst>
          </p:cNvPr>
          <p:cNvPicPr>
            <a:picLocks noChangeAspect="1"/>
          </p:cNvPicPr>
          <p:nvPr/>
        </p:nvPicPr>
        <p:blipFill>
          <a:blip r:embed="rId4"/>
          <a:stretch>
            <a:fillRect/>
          </a:stretch>
        </p:blipFill>
        <p:spPr>
          <a:xfrm>
            <a:off x="2226365" y="995453"/>
            <a:ext cx="4942074" cy="710109"/>
          </a:xfrm>
          <a:prstGeom prst="rect">
            <a:avLst/>
          </a:prstGeom>
        </p:spPr>
      </p:pic>
    </p:spTree>
    <p:extLst>
      <p:ext uri="{BB962C8B-B14F-4D97-AF65-F5344CB8AC3E}">
        <p14:creationId xmlns:p14="http://schemas.microsoft.com/office/powerpoint/2010/main" val="132447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488D736-3EFA-432E-BEBB-5D01B3BBEA9A}"/>
              </a:ext>
            </a:extLst>
          </p:cNvPr>
          <p:cNvSpPr/>
          <p:nvPr/>
        </p:nvSpPr>
        <p:spPr>
          <a:xfrm>
            <a:off x="506985" y="2782963"/>
            <a:ext cx="1436443" cy="1101602"/>
          </a:xfrm>
          <a:prstGeom prst="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 Digital </a:t>
            </a:r>
          </a:p>
          <a:p>
            <a:pPr algn="ctr"/>
            <a:r>
              <a:rPr lang="en-US" sz="1400" b="1" dirty="0"/>
              <a:t>Skills </a:t>
            </a:r>
            <a:endParaRPr lang="en-IE" sz="1400" b="1" dirty="0"/>
          </a:p>
        </p:txBody>
      </p:sp>
      <p:sp>
        <p:nvSpPr>
          <p:cNvPr id="8" name="Rectangle 7">
            <a:extLst>
              <a:ext uri="{FF2B5EF4-FFF2-40B4-BE49-F238E27FC236}">
                <a16:creationId xmlns:a16="http://schemas.microsoft.com/office/drawing/2014/main" xmlns="" id="{153DBDDC-18AB-40E9-A582-F7C1411F5D34}"/>
              </a:ext>
            </a:extLst>
          </p:cNvPr>
          <p:cNvSpPr/>
          <p:nvPr/>
        </p:nvSpPr>
        <p:spPr>
          <a:xfrm>
            <a:off x="2191015" y="2787239"/>
            <a:ext cx="1436443" cy="1097326"/>
          </a:xfrm>
          <a:prstGeom prst="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Skills for Climate Action &amp; Sustainable Businesses  </a:t>
            </a:r>
            <a:endParaRPr lang="en-IE" sz="1400" b="1" dirty="0"/>
          </a:p>
        </p:txBody>
      </p:sp>
      <p:sp>
        <p:nvSpPr>
          <p:cNvPr id="9" name="Rectangle 8">
            <a:extLst>
              <a:ext uri="{FF2B5EF4-FFF2-40B4-BE49-F238E27FC236}">
                <a16:creationId xmlns:a16="http://schemas.microsoft.com/office/drawing/2014/main" xmlns="" id="{E23FA139-CCEA-42B6-B873-4DCFA1BBD941}"/>
              </a:ext>
            </a:extLst>
          </p:cNvPr>
          <p:cNvSpPr/>
          <p:nvPr/>
        </p:nvSpPr>
        <p:spPr>
          <a:xfrm>
            <a:off x="3875045" y="2787239"/>
            <a:ext cx="1436443" cy="1097326"/>
          </a:xfrm>
          <a:prstGeom prst="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Management Skills &amp;  Mentoring for  SME Sector</a:t>
            </a:r>
          </a:p>
        </p:txBody>
      </p:sp>
      <p:sp>
        <p:nvSpPr>
          <p:cNvPr id="11" name="Rectangle 10">
            <a:extLst>
              <a:ext uri="{FF2B5EF4-FFF2-40B4-BE49-F238E27FC236}">
                <a16:creationId xmlns:a16="http://schemas.microsoft.com/office/drawing/2014/main" xmlns="" id="{A65A1440-A4AE-451B-B341-EDB3660C88A3}"/>
              </a:ext>
            </a:extLst>
          </p:cNvPr>
          <p:cNvSpPr/>
          <p:nvPr/>
        </p:nvSpPr>
        <p:spPr>
          <a:xfrm>
            <a:off x="7237384" y="2787239"/>
            <a:ext cx="1436444" cy="1097326"/>
          </a:xfrm>
          <a:prstGeom prst="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Future Skills, Research &amp;  Innovation</a:t>
            </a:r>
            <a:endParaRPr lang="en-IE" sz="1400" b="1" dirty="0"/>
          </a:p>
        </p:txBody>
      </p:sp>
      <p:pic>
        <p:nvPicPr>
          <p:cNvPr id="13" name="Picture 12" descr="Text, whiteboard&#10;&#10;Description automatically generated">
            <a:extLst>
              <a:ext uri="{FF2B5EF4-FFF2-40B4-BE49-F238E27FC236}">
                <a16:creationId xmlns:a16="http://schemas.microsoft.com/office/drawing/2014/main" xmlns="" id="{3D52CFD7-CF71-43F1-958D-55E9E78B16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724" y="1639662"/>
            <a:ext cx="938964" cy="857663"/>
          </a:xfrm>
          <a:prstGeom prst="rect">
            <a:avLst/>
          </a:prstGeom>
        </p:spPr>
      </p:pic>
      <p:pic>
        <p:nvPicPr>
          <p:cNvPr id="14" name="Picture 13" descr="Text, whiteboard&#10;&#10;Description automatically generated">
            <a:extLst>
              <a:ext uri="{FF2B5EF4-FFF2-40B4-BE49-F238E27FC236}">
                <a16:creationId xmlns:a16="http://schemas.microsoft.com/office/drawing/2014/main" xmlns="" id="{160F8ACD-25FE-4E54-B269-F730F1272B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9838" y="1639662"/>
            <a:ext cx="938965" cy="857664"/>
          </a:xfrm>
          <a:prstGeom prst="rect">
            <a:avLst/>
          </a:prstGeom>
        </p:spPr>
      </p:pic>
      <p:pic>
        <p:nvPicPr>
          <p:cNvPr id="15" name="Picture 14" descr="Text, whiteboard&#10;&#10;Description automatically generated">
            <a:extLst>
              <a:ext uri="{FF2B5EF4-FFF2-40B4-BE49-F238E27FC236}">
                <a16:creationId xmlns:a16="http://schemas.microsoft.com/office/drawing/2014/main" xmlns="" id="{E81EA61C-E4B0-48F6-BC1F-A196A9F6D0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1038" y="1634541"/>
            <a:ext cx="884455" cy="862784"/>
          </a:xfrm>
          <a:prstGeom prst="rect">
            <a:avLst/>
          </a:prstGeom>
        </p:spPr>
      </p:pic>
      <p:pic>
        <p:nvPicPr>
          <p:cNvPr id="16" name="Picture 15" descr="Text, whiteboard&#10;&#10;Description automatically generated">
            <a:extLst>
              <a:ext uri="{FF2B5EF4-FFF2-40B4-BE49-F238E27FC236}">
                <a16:creationId xmlns:a16="http://schemas.microsoft.com/office/drawing/2014/main" xmlns="" id="{7F1C355B-9219-4A4A-ADD5-69CFEA47FF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91843" y="1632295"/>
            <a:ext cx="948420" cy="930144"/>
          </a:xfrm>
          <a:prstGeom prst="rect">
            <a:avLst/>
          </a:prstGeom>
        </p:spPr>
      </p:pic>
      <p:sp>
        <p:nvSpPr>
          <p:cNvPr id="17" name="Rectangle 16">
            <a:extLst>
              <a:ext uri="{FF2B5EF4-FFF2-40B4-BE49-F238E27FC236}">
                <a16:creationId xmlns:a16="http://schemas.microsoft.com/office/drawing/2014/main" xmlns="" id="{0F217634-7B09-4AB8-A9A1-871E8198F115}"/>
              </a:ext>
            </a:extLst>
          </p:cNvPr>
          <p:cNvSpPr/>
          <p:nvPr/>
        </p:nvSpPr>
        <p:spPr>
          <a:xfrm>
            <a:off x="5559075" y="2787239"/>
            <a:ext cx="1436443" cy="1097326"/>
          </a:xfrm>
          <a:prstGeom prst="rect">
            <a:avLst/>
          </a:prstGeom>
          <a:solidFill>
            <a:srgbClr val="71B2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Skills </a:t>
            </a:r>
          </a:p>
          <a:p>
            <a:pPr algn="ctr"/>
            <a:r>
              <a:rPr lang="en-US" sz="1400" b="1" dirty="0"/>
              <a:t>Supply to  </a:t>
            </a:r>
          </a:p>
          <a:p>
            <a:pPr algn="ctr"/>
            <a:r>
              <a:rPr lang="en-US" sz="1400" b="1" dirty="0"/>
              <a:t>FDI  Sector   </a:t>
            </a:r>
          </a:p>
        </p:txBody>
      </p:sp>
      <p:pic>
        <p:nvPicPr>
          <p:cNvPr id="18" name="Picture 17" descr="Graphical user interface&#10;&#10;Description automatically generated">
            <a:extLst>
              <a:ext uri="{FF2B5EF4-FFF2-40B4-BE49-F238E27FC236}">
                <a16:creationId xmlns:a16="http://schemas.microsoft.com/office/drawing/2014/main" xmlns="" id="{D3CC1D6A-08F1-4C0F-AD80-F2F0FD12FF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166" t="25555" r="36979" b="28655"/>
          <a:stretch/>
        </p:blipFill>
        <p:spPr>
          <a:xfrm>
            <a:off x="5837728" y="1634541"/>
            <a:ext cx="966547" cy="862785"/>
          </a:xfrm>
          <a:prstGeom prst="rect">
            <a:avLst/>
          </a:prstGeom>
        </p:spPr>
      </p:pic>
      <p:sp>
        <p:nvSpPr>
          <p:cNvPr id="20" name="Text Placeholder 8">
            <a:extLst>
              <a:ext uri="{FF2B5EF4-FFF2-40B4-BE49-F238E27FC236}">
                <a16:creationId xmlns:a16="http://schemas.microsoft.com/office/drawing/2014/main" xmlns="" id="{04983AD0-F175-4487-A956-2C19E470127B}"/>
              </a:ext>
            </a:extLst>
          </p:cNvPr>
          <p:cNvSpPr txBox="1">
            <a:spLocks/>
          </p:cNvSpPr>
          <p:nvPr/>
        </p:nvSpPr>
        <p:spPr>
          <a:xfrm>
            <a:off x="1472702" y="228598"/>
            <a:ext cx="6234120"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GB" b="0" dirty="0">
                <a:solidFill>
                  <a:srgbClr val="0F2633"/>
                </a:solidFill>
              </a:rPr>
              <a:t>Skillnet Ireland </a:t>
            </a:r>
            <a:r>
              <a:rPr lang="en-GB" dirty="0">
                <a:solidFill>
                  <a:srgbClr val="0F2633"/>
                </a:solidFill>
              </a:rPr>
              <a:t>Areas of Focus</a:t>
            </a:r>
          </a:p>
        </p:txBody>
      </p:sp>
      <p:cxnSp>
        <p:nvCxnSpPr>
          <p:cNvPr id="23" name="Straight Connector 22">
            <a:extLst>
              <a:ext uri="{FF2B5EF4-FFF2-40B4-BE49-F238E27FC236}">
                <a16:creationId xmlns:a16="http://schemas.microsoft.com/office/drawing/2014/main" xmlns="" id="{3359FC86-EB56-4E12-A276-66F76577D18E}"/>
              </a:ext>
            </a:extLst>
          </p:cNvPr>
          <p:cNvCxnSpPr>
            <a:cxnSpLocks/>
          </p:cNvCxnSpPr>
          <p:nvPr/>
        </p:nvCxnSpPr>
        <p:spPr>
          <a:xfrm>
            <a:off x="2381692" y="796152"/>
            <a:ext cx="4450361" cy="0"/>
          </a:xfrm>
          <a:prstGeom prst="line">
            <a:avLst/>
          </a:prstGeom>
          <a:ln w="19050">
            <a:solidFill>
              <a:srgbClr val="71B2C9"/>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Shape&#10;&#10;Description automatically generated with low confidence">
            <a:extLst>
              <a:ext uri="{FF2B5EF4-FFF2-40B4-BE49-F238E27FC236}">
                <a16:creationId xmlns:a16="http://schemas.microsoft.com/office/drawing/2014/main" xmlns="" id="{4E4B442F-8F32-4913-B202-ACC2C8B19DD8}"/>
              </a:ext>
            </a:extLst>
          </p:cNvPr>
          <p:cNvPicPr>
            <a:picLocks noChangeAspect="1"/>
          </p:cNvPicPr>
          <p:nvPr/>
        </p:nvPicPr>
        <p:blipFill rotWithShape="1">
          <a:blip r:embed="rId7"/>
          <a:srcRect l="84967" b="48927"/>
          <a:stretch/>
        </p:blipFill>
        <p:spPr>
          <a:xfrm rot="16200000">
            <a:off x="501825" y="-469934"/>
            <a:ext cx="1101601" cy="2105249"/>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xmlns="" id="{A3209B2A-FD0D-4394-9374-1D6A73415762}"/>
              </a:ext>
            </a:extLst>
          </p:cNvPr>
          <p:cNvPicPr>
            <a:picLocks noChangeAspect="1"/>
          </p:cNvPicPr>
          <p:nvPr/>
        </p:nvPicPr>
        <p:blipFill rotWithShape="1">
          <a:blip r:embed="rId7"/>
          <a:srcRect l="84967" b="48927"/>
          <a:stretch/>
        </p:blipFill>
        <p:spPr>
          <a:xfrm rot="16200000">
            <a:off x="7537682" y="-474138"/>
            <a:ext cx="1101601" cy="2105249"/>
          </a:xfrm>
          <a:prstGeom prst="rect">
            <a:avLst/>
          </a:prstGeom>
        </p:spPr>
      </p:pic>
    </p:spTree>
    <p:extLst>
      <p:ext uri="{BB962C8B-B14F-4D97-AF65-F5344CB8AC3E}">
        <p14:creationId xmlns:p14="http://schemas.microsoft.com/office/powerpoint/2010/main" val="290078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B0BEAD4D-4145-48CA-9A12-69C059DBA39B}"/>
              </a:ext>
            </a:extLst>
          </p:cNvPr>
          <p:cNvCxnSpPr>
            <a:cxnSpLocks/>
          </p:cNvCxnSpPr>
          <p:nvPr/>
        </p:nvCxnSpPr>
        <p:spPr>
          <a:xfrm>
            <a:off x="337957" y="3266565"/>
            <a:ext cx="8150042" cy="22252"/>
          </a:xfrm>
          <a:prstGeom prst="line">
            <a:avLst/>
          </a:prstGeom>
          <a:ln w="12700">
            <a:solidFill>
              <a:srgbClr val="71B2C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94D5F1F5-B43F-4C66-A303-CCDCE9BD5097}"/>
              </a:ext>
            </a:extLst>
          </p:cNvPr>
          <p:cNvCxnSpPr>
            <a:cxnSpLocks/>
          </p:cNvCxnSpPr>
          <p:nvPr/>
        </p:nvCxnSpPr>
        <p:spPr>
          <a:xfrm>
            <a:off x="3120998" y="1881399"/>
            <a:ext cx="0" cy="2846439"/>
          </a:xfrm>
          <a:prstGeom prst="line">
            <a:avLst/>
          </a:prstGeom>
          <a:ln w="12700">
            <a:solidFill>
              <a:srgbClr val="71B2C9"/>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
            <a:extLst>
              <a:ext uri="{FF2B5EF4-FFF2-40B4-BE49-F238E27FC236}">
                <a16:creationId xmlns:a16="http://schemas.microsoft.com/office/drawing/2014/main" xmlns="" id="{6E5BB2DA-95D1-41F1-934D-9F9656F7F132}"/>
              </a:ext>
            </a:extLst>
          </p:cNvPr>
          <p:cNvSpPr txBox="1">
            <a:spLocks/>
          </p:cNvSpPr>
          <p:nvPr/>
        </p:nvSpPr>
        <p:spPr>
          <a:xfrm>
            <a:off x="1482571" y="1915913"/>
            <a:ext cx="1442894" cy="1055151"/>
          </a:xfrm>
          <a:prstGeom prst="rect">
            <a:avLst/>
          </a:prstGeom>
        </p:spPr>
        <p:txBody>
          <a:bodyPr vert="horz" wrap="none" lIns="90000" tIns="10800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75" b="1" dirty="0">
                <a:solidFill>
                  <a:srgbClr val="00374A"/>
                </a:solidFill>
              </a:rPr>
              <a:t>Leadership &amp; </a:t>
            </a:r>
          </a:p>
          <a:p>
            <a:pPr marL="0" indent="0">
              <a:buNone/>
            </a:pPr>
            <a:r>
              <a:rPr lang="en-US" sz="1575" b="1" dirty="0">
                <a:solidFill>
                  <a:srgbClr val="00374A"/>
                </a:solidFill>
              </a:rPr>
              <a:t>Management </a:t>
            </a:r>
          </a:p>
          <a:p>
            <a:pPr marL="0" indent="0">
              <a:buNone/>
            </a:pPr>
            <a:r>
              <a:rPr lang="en-US" sz="1575" b="1" dirty="0">
                <a:solidFill>
                  <a:srgbClr val="00374A"/>
                </a:solidFill>
              </a:rPr>
              <a:t>Development</a:t>
            </a:r>
          </a:p>
        </p:txBody>
      </p:sp>
      <p:sp>
        <p:nvSpPr>
          <p:cNvPr id="15" name="Text Placeholder 1">
            <a:extLst>
              <a:ext uri="{FF2B5EF4-FFF2-40B4-BE49-F238E27FC236}">
                <a16:creationId xmlns:a16="http://schemas.microsoft.com/office/drawing/2014/main" xmlns="" id="{662A9170-7282-4497-87D2-CB5A8848CA5C}"/>
              </a:ext>
            </a:extLst>
          </p:cNvPr>
          <p:cNvSpPr txBox="1">
            <a:spLocks/>
          </p:cNvSpPr>
          <p:nvPr/>
        </p:nvSpPr>
        <p:spPr>
          <a:xfrm>
            <a:off x="7311314" y="3536598"/>
            <a:ext cx="1750191" cy="755019"/>
          </a:xfrm>
          <a:prstGeom prst="rect">
            <a:avLst/>
          </a:prstGeom>
        </p:spPr>
        <p:txBody>
          <a:bodyPr vert="horz" wrap="none" lIns="90000" tIns="1080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75" b="1" dirty="0">
                <a:solidFill>
                  <a:srgbClr val="00374A"/>
                </a:solidFill>
              </a:rPr>
              <a:t>Networking</a:t>
            </a:r>
          </a:p>
          <a:p>
            <a:pPr marL="0" indent="0">
              <a:buNone/>
            </a:pPr>
            <a:r>
              <a:rPr lang="en-US" sz="1575" b="1" dirty="0">
                <a:solidFill>
                  <a:srgbClr val="00374A"/>
                </a:solidFill>
                <a:ea typeface="Calibri" charset="0"/>
                <a:cs typeface="Calibri" charset="0"/>
              </a:rPr>
              <a:t>&amp; Informal </a:t>
            </a:r>
          </a:p>
          <a:p>
            <a:pPr marL="0" indent="0">
              <a:buNone/>
            </a:pPr>
            <a:r>
              <a:rPr lang="en-US" sz="1575" b="1" dirty="0">
                <a:solidFill>
                  <a:srgbClr val="00374A"/>
                </a:solidFill>
                <a:ea typeface="Calibri" charset="0"/>
                <a:cs typeface="Calibri" charset="0"/>
              </a:rPr>
              <a:t>Learning</a:t>
            </a:r>
          </a:p>
        </p:txBody>
      </p:sp>
      <p:sp>
        <p:nvSpPr>
          <p:cNvPr id="16" name="Text Placeholder 1">
            <a:extLst>
              <a:ext uri="{FF2B5EF4-FFF2-40B4-BE49-F238E27FC236}">
                <a16:creationId xmlns:a16="http://schemas.microsoft.com/office/drawing/2014/main" xmlns="" id="{E396A0C2-5A96-4AC8-8B45-B4FB818E7D3D}"/>
              </a:ext>
            </a:extLst>
          </p:cNvPr>
          <p:cNvSpPr txBox="1">
            <a:spLocks/>
          </p:cNvSpPr>
          <p:nvPr/>
        </p:nvSpPr>
        <p:spPr>
          <a:xfrm>
            <a:off x="1499501" y="3557009"/>
            <a:ext cx="1331429" cy="878714"/>
          </a:xfrm>
          <a:prstGeom prst="rect">
            <a:avLst/>
          </a:prstGeom>
        </p:spPr>
        <p:txBody>
          <a:bodyPr vert="horz" wrap="none" lIns="90000" tIns="1080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solidFill>
                  <a:srgbClr val="00374A"/>
                </a:solidFill>
              </a:rPr>
              <a:t>Academic</a:t>
            </a:r>
          </a:p>
          <a:p>
            <a:pPr marL="0" indent="0">
              <a:buNone/>
            </a:pPr>
            <a:r>
              <a:rPr lang="en-US" sz="1575" b="1" dirty="0">
                <a:solidFill>
                  <a:srgbClr val="00374A"/>
                </a:solidFill>
              </a:rPr>
              <a:t>Co-Creation</a:t>
            </a:r>
            <a:r>
              <a:rPr lang="en-US" sz="1500" b="1" dirty="0">
                <a:solidFill>
                  <a:srgbClr val="00374A"/>
                </a:solidFill>
              </a:rPr>
              <a:t> &amp;</a:t>
            </a:r>
          </a:p>
          <a:p>
            <a:pPr marL="0" indent="0">
              <a:buNone/>
            </a:pPr>
            <a:r>
              <a:rPr lang="en-US" sz="1500" b="1" dirty="0">
                <a:solidFill>
                  <a:srgbClr val="00374A"/>
                </a:solidFill>
              </a:rPr>
              <a:t>Research </a:t>
            </a:r>
          </a:p>
        </p:txBody>
      </p:sp>
      <p:cxnSp>
        <p:nvCxnSpPr>
          <p:cNvPr id="23" name="Straight Connector 22">
            <a:extLst>
              <a:ext uri="{FF2B5EF4-FFF2-40B4-BE49-F238E27FC236}">
                <a16:creationId xmlns:a16="http://schemas.microsoft.com/office/drawing/2014/main" xmlns="" id="{C814C5E6-39DB-471B-A39B-CEC1E28AD99F}"/>
              </a:ext>
            </a:extLst>
          </p:cNvPr>
          <p:cNvCxnSpPr>
            <a:cxnSpLocks/>
          </p:cNvCxnSpPr>
          <p:nvPr/>
        </p:nvCxnSpPr>
        <p:spPr>
          <a:xfrm>
            <a:off x="6021376" y="1881400"/>
            <a:ext cx="0" cy="2857565"/>
          </a:xfrm>
          <a:prstGeom prst="line">
            <a:avLst/>
          </a:prstGeom>
          <a:ln w="12700">
            <a:solidFill>
              <a:srgbClr val="71B2C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
            <a:extLst>
              <a:ext uri="{FF2B5EF4-FFF2-40B4-BE49-F238E27FC236}">
                <a16:creationId xmlns:a16="http://schemas.microsoft.com/office/drawing/2014/main" xmlns="" id="{2973B346-3CA7-42D8-93E2-27092FD2AE53}"/>
              </a:ext>
            </a:extLst>
          </p:cNvPr>
          <p:cNvSpPr txBox="1">
            <a:spLocks/>
          </p:cNvSpPr>
          <p:nvPr/>
        </p:nvSpPr>
        <p:spPr>
          <a:xfrm>
            <a:off x="4456482" y="1911348"/>
            <a:ext cx="1483283" cy="1287641"/>
          </a:xfrm>
          <a:prstGeom prst="rect">
            <a:avLst/>
          </a:prstGeom>
        </p:spPr>
        <p:txBody>
          <a:bodyPr vert="horz" wrap="none" lIns="90000" tIns="108000" anchor="t" anchorCtr="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75" b="1" dirty="0">
                <a:solidFill>
                  <a:srgbClr val="00374A"/>
                </a:solidFill>
              </a:rPr>
              <a:t>Specialised, </a:t>
            </a:r>
          </a:p>
          <a:p>
            <a:pPr marL="0" indent="0">
              <a:buNone/>
            </a:pPr>
            <a:r>
              <a:rPr lang="en-US" sz="1575" b="1" dirty="0">
                <a:solidFill>
                  <a:srgbClr val="00374A"/>
                </a:solidFill>
              </a:rPr>
              <a:t>Sector Specific </a:t>
            </a:r>
          </a:p>
          <a:p>
            <a:pPr marL="0" indent="0">
              <a:buNone/>
            </a:pPr>
            <a:r>
              <a:rPr lang="en-US" sz="1575" b="1" dirty="0">
                <a:solidFill>
                  <a:srgbClr val="00374A"/>
                </a:solidFill>
              </a:rPr>
              <a:t>Upskilling &amp;</a:t>
            </a:r>
          </a:p>
          <a:p>
            <a:pPr marL="0" indent="0">
              <a:buNone/>
            </a:pPr>
            <a:r>
              <a:rPr lang="en-US" sz="1575" b="1" dirty="0">
                <a:solidFill>
                  <a:srgbClr val="00374A"/>
                </a:solidFill>
              </a:rPr>
              <a:t>Employment </a:t>
            </a:r>
          </a:p>
          <a:p>
            <a:pPr marL="0" indent="0">
              <a:buNone/>
            </a:pPr>
            <a:r>
              <a:rPr lang="en-US" sz="1575" b="1" dirty="0">
                <a:solidFill>
                  <a:srgbClr val="00374A"/>
                </a:solidFill>
              </a:rPr>
              <a:t>Pathways</a:t>
            </a:r>
          </a:p>
        </p:txBody>
      </p:sp>
      <p:sp>
        <p:nvSpPr>
          <p:cNvPr id="25" name="Text Placeholder 1">
            <a:extLst>
              <a:ext uri="{FF2B5EF4-FFF2-40B4-BE49-F238E27FC236}">
                <a16:creationId xmlns:a16="http://schemas.microsoft.com/office/drawing/2014/main" xmlns="" id="{B7BE1700-C7FC-4275-A797-62AD9AD2D453}"/>
              </a:ext>
            </a:extLst>
          </p:cNvPr>
          <p:cNvSpPr txBox="1">
            <a:spLocks/>
          </p:cNvSpPr>
          <p:nvPr/>
        </p:nvSpPr>
        <p:spPr>
          <a:xfrm>
            <a:off x="7311314" y="2058321"/>
            <a:ext cx="1447582" cy="889034"/>
          </a:xfrm>
          <a:prstGeom prst="rect">
            <a:avLst/>
          </a:prstGeom>
        </p:spPr>
        <p:txBody>
          <a:bodyPr vert="horz" wrap="none" lIns="90000" tIns="10800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75" b="1" dirty="0">
                <a:solidFill>
                  <a:srgbClr val="00374A"/>
                </a:solidFill>
              </a:rPr>
              <a:t>Mentoring</a:t>
            </a:r>
          </a:p>
          <a:p>
            <a:pPr marL="0" indent="0">
              <a:buNone/>
            </a:pPr>
            <a:r>
              <a:rPr lang="en-US" sz="1575" b="1" dirty="0">
                <a:solidFill>
                  <a:srgbClr val="00374A"/>
                </a:solidFill>
              </a:rPr>
              <a:t>&amp; Coaching</a:t>
            </a:r>
          </a:p>
        </p:txBody>
      </p:sp>
      <p:sp>
        <p:nvSpPr>
          <p:cNvPr id="33" name="Text Placeholder 3">
            <a:extLst>
              <a:ext uri="{FF2B5EF4-FFF2-40B4-BE49-F238E27FC236}">
                <a16:creationId xmlns:a16="http://schemas.microsoft.com/office/drawing/2014/main" xmlns="" id="{B79D6349-D4CB-402C-A07E-4D154CB29BAD}"/>
              </a:ext>
            </a:extLst>
          </p:cNvPr>
          <p:cNvSpPr txBox="1">
            <a:spLocks/>
          </p:cNvSpPr>
          <p:nvPr/>
        </p:nvSpPr>
        <p:spPr>
          <a:xfrm>
            <a:off x="615586" y="4171026"/>
            <a:ext cx="8041871" cy="689239"/>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Tx/>
              <a:buNone/>
              <a:defRPr sz="3733" b="1" kern="1200">
                <a:solidFill>
                  <a:srgbClr val="0037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ea typeface="Calibri" panose="020F0502020204030204" pitchFamily="34" charset="0"/>
                <a:cs typeface="Arial" panose="020B0604020202020204" pitchFamily="34" charset="0"/>
              </a:rPr>
              <a:t/>
            </a:r>
            <a:br>
              <a:rPr lang="en-GB" sz="2400" dirty="0">
                <a:latin typeface="Arial" panose="020B0604020202020204" pitchFamily="34" charset="0"/>
                <a:ea typeface="Calibri" panose="020F0502020204030204" pitchFamily="34" charset="0"/>
                <a:cs typeface="Arial" panose="020B0604020202020204" pitchFamily="34" charset="0"/>
              </a:rPr>
            </a:br>
            <a:endParaRPr lang="en-GB" sz="2400" dirty="0">
              <a:latin typeface="Arial" panose="020B0604020202020204" pitchFamily="34" charset="0"/>
              <a:ea typeface="Calibri" panose="020F0502020204030204" pitchFamily="34" charset="0"/>
              <a:cs typeface="Arial" panose="020B0604020202020204" pitchFamily="34" charset="0"/>
            </a:endParaRPr>
          </a:p>
        </p:txBody>
      </p:sp>
      <p:sp>
        <p:nvSpPr>
          <p:cNvPr id="28" name="Text Placeholder 1">
            <a:extLst>
              <a:ext uri="{FF2B5EF4-FFF2-40B4-BE49-F238E27FC236}">
                <a16:creationId xmlns:a16="http://schemas.microsoft.com/office/drawing/2014/main" xmlns="" id="{91E43755-BE30-4CB0-96E2-E367F9A1143F}"/>
              </a:ext>
            </a:extLst>
          </p:cNvPr>
          <p:cNvSpPr txBox="1">
            <a:spLocks/>
          </p:cNvSpPr>
          <p:nvPr/>
        </p:nvSpPr>
        <p:spPr>
          <a:xfrm>
            <a:off x="4490357" y="3536599"/>
            <a:ext cx="1476483" cy="1053311"/>
          </a:xfrm>
          <a:prstGeom prst="rect">
            <a:avLst/>
          </a:prstGeom>
        </p:spPr>
        <p:txBody>
          <a:bodyPr vert="horz" wrap="none" lIns="90000" tIns="10800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75" b="1" dirty="0">
                <a:solidFill>
                  <a:srgbClr val="00374A"/>
                </a:solidFill>
              </a:rPr>
              <a:t>Continuing</a:t>
            </a:r>
          </a:p>
          <a:p>
            <a:pPr marL="0" indent="0">
              <a:buNone/>
            </a:pPr>
            <a:r>
              <a:rPr lang="en-US" sz="1575" b="1" dirty="0">
                <a:solidFill>
                  <a:srgbClr val="00374A"/>
                </a:solidFill>
              </a:rPr>
              <a:t>Professional</a:t>
            </a:r>
          </a:p>
          <a:p>
            <a:pPr marL="0" indent="0">
              <a:buNone/>
            </a:pPr>
            <a:r>
              <a:rPr lang="en-US" sz="1575" b="1" dirty="0">
                <a:solidFill>
                  <a:srgbClr val="00374A"/>
                </a:solidFill>
              </a:rPr>
              <a:t>Development</a:t>
            </a:r>
          </a:p>
        </p:txBody>
      </p:sp>
      <p:sp>
        <p:nvSpPr>
          <p:cNvPr id="34" name="Text Placeholder 8">
            <a:extLst>
              <a:ext uri="{FF2B5EF4-FFF2-40B4-BE49-F238E27FC236}">
                <a16:creationId xmlns:a16="http://schemas.microsoft.com/office/drawing/2014/main" xmlns="" id="{DF803229-C3E3-494C-A9A5-288B737A1C79}"/>
              </a:ext>
            </a:extLst>
          </p:cNvPr>
          <p:cNvSpPr txBox="1">
            <a:spLocks/>
          </p:cNvSpPr>
          <p:nvPr/>
        </p:nvSpPr>
        <p:spPr>
          <a:xfrm>
            <a:off x="1" y="151251"/>
            <a:ext cx="9144000" cy="501217"/>
          </a:xfrm>
          <a:prstGeom prst="rect">
            <a:avLst/>
          </a:prstGeom>
        </p:spPr>
        <p:txBody>
          <a:bodyPr>
            <a:noAutofit/>
          </a:bodyPr>
          <a:lstStyle>
            <a:lvl1pPr marL="0" indent="0" algn="l" defTabSz="914400" rtl="0" eaLnBrk="1" latinLnBrk="0" hangingPunct="1">
              <a:lnSpc>
                <a:spcPct val="90000"/>
              </a:lnSpc>
              <a:spcBef>
                <a:spcPts val="1000"/>
              </a:spcBef>
              <a:buFontTx/>
              <a:buNone/>
              <a:defRPr sz="3733" b="1" kern="1200">
                <a:solidFill>
                  <a:srgbClr val="0037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GB" sz="2700" b="0" dirty="0"/>
              <a:t>Skillnet Ireland</a:t>
            </a:r>
            <a:br>
              <a:rPr lang="en-GB" sz="2700" b="0" dirty="0"/>
            </a:br>
            <a:r>
              <a:rPr lang="en-GB" sz="2700" dirty="0">
                <a:solidFill>
                  <a:srgbClr val="64A70B"/>
                </a:solidFill>
              </a:rPr>
              <a:t>Champions </a:t>
            </a:r>
            <a:r>
              <a:rPr lang="en-GB" sz="2700" u="sng" dirty="0">
                <a:solidFill>
                  <a:srgbClr val="64A70B"/>
                </a:solidFill>
              </a:rPr>
              <a:t>all</a:t>
            </a:r>
            <a:r>
              <a:rPr lang="en-GB" sz="2700" dirty="0">
                <a:solidFill>
                  <a:srgbClr val="64A70B"/>
                </a:solidFill>
              </a:rPr>
              <a:t> learning that </a:t>
            </a:r>
            <a:r>
              <a:rPr lang="en-GB" sz="2700" u="sng" dirty="0">
                <a:solidFill>
                  <a:srgbClr val="64A70B"/>
                </a:solidFill>
              </a:rPr>
              <a:t>builds</a:t>
            </a:r>
            <a:r>
              <a:rPr lang="en-GB" sz="2700" dirty="0">
                <a:solidFill>
                  <a:srgbClr val="64A70B"/>
                </a:solidFill>
              </a:rPr>
              <a:t> </a:t>
            </a:r>
            <a:r>
              <a:rPr lang="en-GB" sz="2700" u="sng" dirty="0">
                <a:solidFill>
                  <a:srgbClr val="64A70B"/>
                </a:solidFill>
              </a:rPr>
              <a:t>talent</a:t>
            </a:r>
            <a:r>
              <a:rPr lang="en-GB" sz="2700" dirty="0"/>
              <a:t>.</a:t>
            </a:r>
          </a:p>
        </p:txBody>
      </p:sp>
      <p:pic>
        <p:nvPicPr>
          <p:cNvPr id="29" name="Picture 28" descr="Shape&#10;&#10;Description automatically generated with low confidence">
            <a:extLst>
              <a:ext uri="{FF2B5EF4-FFF2-40B4-BE49-F238E27FC236}">
                <a16:creationId xmlns:a16="http://schemas.microsoft.com/office/drawing/2014/main" xmlns="" id="{2D9F97AC-B588-4337-A886-3BB92CBA5972}"/>
              </a:ext>
            </a:extLst>
          </p:cNvPr>
          <p:cNvPicPr>
            <a:picLocks noChangeAspect="1"/>
          </p:cNvPicPr>
          <p:nvPr/>
        </p:nvPicPr>
        <p:blipFill rotWithShape="1">
          <a:blip r:embed="rId2"/>
          <a:srcRect l="84967" b="62566"/>
          <a:stretch/>
        </p:blipFill>
        <p:spPr>
          <a:xfrm rot="16200000">
            <a:off x="165544" y="-100804"/>
            <a:ext cx="826201" cy="1157287"/>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xmlns="" id="{C2AF41F6-87A0-4F6D-82BB-90322BC31601}"/>
              </a:ext>
            </a:extLst>
          </p:cNvPr>
          <p:cNvPicPr>
            <a:picLocks noChangeAspect="1"/>
          </p:cNvPicPr>
          <p:nvPr/>
        </p:nvPicPr>
        <p:blipFill rotWithShape="1">
          <a:blip r:embed="rId2"/>
          <a:srcRect l="93075" r="2940" b="62566"/>
          <a:stretch/>
        </p:blipFill>
        <p:spPr>
          <a:xfrm rot="16200000">
            <a:off x="476524" y="417099"/>
            <a:ext cx="218996" cy="1157287"/>
          </a:xfrm>
          <a:prstGeom prst="rect">
            <a:avLst/>
          </a:prstGeom>
        </p:spPr>
      </p:pic>
      <p:cxnSp>
        <p:nvCxnSpPr>
          <p:cNvPr id="32" name="Straight Connector 31">
            <a:extLst>
              <a:ext uri="{FF2B5EF4-FFF2-40B4-BE49-F238E27FC236}">
                <a16:creationId xmlns:a16="http://schemas.microsoft.com/office/drawing/2014/main" xmlns="" id="{FC3CA042-0F81-46B0-8D28-E0135B58F68F}"/>
              </a:ext>
            </a:extLst>
          </p:cNvPr>
          <p:cNvCxnSpPr>
            <a:cxnSpLocks/>
          </p:cNvCxnSpPr>
          <p:nvPr/>
        </p:nvCxnSpPr>
        <p:spPr>
          <a:xfrm>
            <a:off x="1482571" y="1111496"/>
            <a:ext cx="6175529" cy="0"/>
          </a:xfrm>
          <a:prstGeom prst="line">
            <a:avLst/>
          </a:prstGeom>
          <a:ln w="19050">
            <a:solidFill>
              <a:srgbClr val="71B2C9"/>
            </a:solidFill>
          </a:ln>
          <a:effectLst/>
        </p:spPr>
        <p:style>
          <a:lnRef idx="2">
            <a:schemeClr val="accent1"/>
          </a:lnRef>
          <a:fillRef idx="0">
            <a:schemeClr val="accent1"/>
          </a:fillRef>
          <a:effectRef idx="1">
            <a:schemeClr val="accent1"/>
          </a:effectRef>
          <a:fontRef idx="minor">
            <a:schemeClr val="tx1"/>
          </a:fontRef>
        </p:style>
      </p:cxnSp>
      <p:pic>
        <p:nvPicPr>
          <p:cNvPr id="35" name="Picture 34" descr="Shape&#10;&#10;Description automatically generated with low confidence">
            <a:extLst>
              <a:ext uri="{FF2B5EF4-FFF2-40B4-BE49-F238E27FC236}">
                <a16:creationId xmlns:a16="http://schemas.microsoft.com/office/drawing/2014/main" xmlns="" id="{AB058570-4670-4CE5-B68F-F92D027E653B}"/>
              </a:ext>
            </a:extLst>
          </p:cNvPr>
          <p:cNvPicPr>
            <a:picLocks noChangeAspect="1"/>
          </p:cNvPicPr>
          <p:nvPr/>
        </p:nvPicPr>
        <p:blipFill rotWithShape="1">
          <a:blip r:embed="rId2"/>
          <a:srcRect l="84967" b="62566"/>
          <a:stretch/>
        </p:blipFill>
        <p:spPr>
          <a:xfrm rot="16200000">
            <a:off x="8119533" y="-100804"/>
            <a:ext cx="826201" cy="1157287"/>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xmlns="" id="{787C811C-623F-4FB8-B340-6C3C82FAB50B}"/>
              </a:ext>
            </a:extLst>
          </p:cNvPr>
          <p:cNvPicPr>
            <a:picLocks noChangeAspect="1"/>
          </p:cNvPicPr>
          <p:nvPr/>
        </p:nvPicPr>
        <p:blipFill rotWithShape="1">
          <a:blip r:embed="rId2"/>
          <a:srcRect l="93075" r="2940" b="62566"/>
          <a:stretch/>
        </p:blipFill>
        <p:spPr>
          <a:xfrm rot="16200000">
            <a:off x="8430514" y="417099"/>
            <a:ext cx="218996" cy="1157287"/>
          </a:xfrm>
          <a:prstGeom prst="rect">
            <a:avLst/>
          </a:prstGeom>
        </p:spPr>
      </p:pic>
      <p:pic>
        <p:nvPicPr>
          <p:cNvPr id="4" name="Picture 3" descr="Application, icon&#10;&#10;Description automatically generated">
            <a:extLst>
              <a:ext uri="{FF2B5EF4-FFF2-40B4-BE49-F238E27FC236}">
                <a16:creationId xmlns:a16="http://schemas.microsoft.com/office/drawing/2014/main" xmlns="" id="{826CB072-B1C9-4C7E-B34A-C72D3DD541A3}"/>
              </a:ext>
            </a:extLst>
          </p:cNvPr>
          <p:cNvPicPr>
            <a:picLocks noChangeAspect="1"/>
          </p:cNvPicPr>
          <p:nvPr/>
        </p:nvPicPr>
        <p:blipFill rotWithShape="1">
          <a:blip r:embed="rId3">
            <a:extLst>
              <a:ext uri="{28A0092B-C50C-407E-A947-70E740481C1C}">
                <a14:useLocalDpi xmlns:a14="http://schemas.microsoft.com/office/drawing/2010/main" val="0"/>
              </a:ext>
            </a:extLst>
          </a:blip>
          <a:srcRect r="72015" b="48620"/>
          <a:stretch/>
        </p:blipFill>
        <p:spPr>
          <a:xfrm>
            <a:off x="-183702" y="1329559"/>
            <a:ext cx="1706105" cy="1761918"/>
          </a:xfrm>
          <a:prstGeom prst="rect">
            <a:avLst/>
          </a:prstGeom>
        </p:spPr>
      </p:pic>
      <p:pic>
        <p:nvPicPr>
          <p:cNvPr id="38" name="Picture 37" descr="Application, icon&#10;&#10;Description automatically generated">
            <a:extLst>
              <a:ext uri="{FF2B5EF4-FFF2-40B4-BE49-F238E27FC236}">
                <a16:creationId xmlns:a16="http://schemas.microsoft.com/office/drawing/2014/main" xmlns="" id="{3DBA1530-94DF-47F9-9D62-DE324EFDEC30}"/>
              </a:ext>
            </a:extLst>
          </p:cNvPr>
          <p:cNvPicPr>
            <a:picLocks noChangeAspect="1"/>
          </p:cNvPicPr>
          <p:nvPr/>
        </p:nvPicPr>
        <p:blipFill rotWithShape="1">
          <a:blip r:embed="rId3">
            <a:extLst>
              <a:ext uri="{28A0092B-C50C-407E-A947-70E740481C1C}">
                <a14:useLocalDpi xmlns:a14="http://schemas.microsoft.com/office/drawing/2010/main" val="0"/>
              </a:ext>
            </a:extLst>
          </a:blip>
          <a:srcRect l="38469" r="43615" b="55091"/>
          <a:stretch/>
        </p:blipFill>
        <p:spPr>
          <a:xfrm>
            <a:off x="3316532" y="1430707"/>
            <a:ext cx="1092221" cy="1540032"/>
          </a:xfrm>
          <a:prstGeom prst="rect">
            <a:avLst/>
          </a:prstGeom>
        </p:spPr>
      </p:pic>
      <p:pic>
        <p:nvPicPr>
          <p:cNvPr id="39" name="Picture 38" descr="Application, icon&#10;&#10;Description automatically generated">
            <a:extLst>
              <a:ext uri="{FF2B5EF4-FFF2-40B4-BE49-F238E27FC236}">
                <a16:creationId xmlns:a16="http://schemas.microsoft.com/office/drawing/2014/main" xmlns="" id="{54BB92B4-6C7B-4C12-B155-30FB822CD404}"/>
              </a:ext>
            </a:extLst>
          </p:cNvPr>
          <p:cNvPicPr>
            <a:picLocks noChangeAspect="1"/>
          </p:cNvPicPr>
          <p:nvPr/>
        </p:nvPicPr>
        <p:blipFill rotWithShape="1">
          <a:blip r:embed="rId3">
            <a:extLst>
              <a:ext uri="{28A0092B-C50C-407E-A947-70E740481C1C}">
                <a14:useLocalDpi xmlns:a14="http://schemas.microsoft.com/office/drawing/2010/main" val="0"/>
              </a:ext>
            </a:extLst>
          </a:blip>
          <a:srcRect l="72717" b="53699"/>
          <a:stretch/>
        </p:blipFill>
        <p:spPr>
          <a:xfrm>
            <a:off x="6179879" y="1410622"/>
            <a:ext cx="1663260" cy="1587752"/>
          </a:xfrm>
          <a:prstGeom prst="rect">
            <a:avLst/>
          </a:prstGeom>
        </p:spPr>
      </p:pic>
      <p:pic>
        <p:nvPicPr>
          <p:cNvPr id="40" name="Picture 39" descr="Application, icon&#10;&#10;Description automatically generated">
            <a:extLst>
              <a:ext uri="{FF2B5EF4-FFF2-40B4-BE49-F238E27FC236}">
                <a16:creationId xmlns:a16="http://schemas.microsoft.com/office/drawing/2014/main" xmlns="" id="{446CE89D-F609-4C6E-B319-DB20C57A5536}"/>
              </a:ext>
            </a:extLst>
          </p:cNvPr>
          <p:cNvPicPr>
            <a:picLocks noChangeAspect="1"/>
          </p:cNvPicPr>
          <p:nvPr/>
        </p:nvPicPr>
        <p:blipFill rotWithShape="1">
          <a:blip r:embed="rId3">
            <a:extLst>
              <a:ext uri="{28A0092B-C50C-407E-A947-70E740481C1C}">
                <a14:useLocalDpi xmlns:a14="http://schemas.microsoft.com/office/drawing/2010/main" val="0"/>
              </a:ext>
            </a:extLst>
          </a:blip>
          <a:srcRect t="50671" r="71735"/>
          <a:stretch/>
        </p:blipFill>
        <p:spPr>
          <a:xfrm>
            <a:off x="-183702" y="3472302"/>
            <a:ext cx="1723122" cy="1691609"/>
          </a:xfrm>
          <a:prstGeom prst="rect">
            <a:avLst/>
          </a:prstGeom>
        </p:spPr>
      </p:pic>
      <p:pic>
        <p:nvPicPr>
          <p:cNvPr id="41" name="Picture 40" descr="Application, icon&#10;&#10;Description automatically generated">
            <a:extLst>
              <a:ext uri="{FF2B5EF4-FFF2-40B4-BE49-F238E27FC236}">
                <a16:creationId xmlns:a16="http://schemas.microsoft.com/office/drawing/2014/main" xmlns="" id="{FC2DA1A7-2E48-4BAD-85A5-72A3021E0D71}"/>
              </a:ext>
            </a:extLst>
          </p:cNvPr>
          <p:cNvPicPr>
            <a:picLocks noChangeAspect="1"/>
          </p:cNvPicPr>
          <p:nvPr/>
        </p:nvPicPr>
        <p:blipFill rotWithShape="1">
          <a:blip r:embed="rId3">
            <a:extLst>
              <a:ext uri="{28A0092B-C50C-407E-A947-70E740481C1C}">
                <a14:useLocalDpi xmlns:a14="http://schemas.microsoft.com/office/drawing/2010/main" val="0"/>
              </a:ext>
            </a:extLst>
          </a:blip>
          <a:srcRect l="34424" t="52028" r="44082"/>
          <a:stretch/>
        </p:blipFill>
        <p:spPr>
          <a:xfrm>
            <a:off x="3179956" y="3518847"/>
            <a:ext cx="1310402" cy="1645064"/>
          </a:xfrm>
          <a:prstGeom prst="rect">
            <a:avLst/>
          </a:prstGeom>
        </p:spPr>
      </p:pic>
      <p:pic>
        <p:nvPicPr>
          <p:cNvPr id="42" name="Picture 41" descr="Application, icon&#10;&#10;Description automatically generated">
            <a:extLst>
              <a:ext uri="{FF2B5EF4-FFF2-40B4-BE49-F238E27FC236}">
                <a16:creationId xmlns:a16="http://schemas.microsoft.com/office/drawing/2014/main" xmlns="" id="{4DACD5B3-1765-4B90-8019-D7551529FE0F}"/>
              </a:ext>
            </a:extLst>
          </p:cNvPr>
          <p:cNvPicPr>
            <a:picLocks noChangeAspect="1"/>
          </p:cNvPicPr>
          <p:nvPr/>
        </p:nvPicPr>
        <p:blipFill rotWithShape="1">
          <a:blip r:embed="rId3">
            <a:extLst>
              <a:ext uri="{28A0092B-C50C-407E-A947-70E740481C1C}">
                <a14:useLocalDpi xmlns:a14="http://schemas.microsoft.com/office/drawing/2010/main" val="0"/>
              </a:ext>
            </a:extLst>
          </a:blip>
          <a:srcRect l="73684" t="53141"/>
          <a:stretch/>
        </p:blipFill>
        <p:spPr>
          <a:xfrm>
            <a:off x="6238837" y="3567214"/>
            <a:ext cx="1604303" cy="1606901"/>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xmlns="" id="{5CCE51AD-32F1-84E6-1598-5DCCD7272C08}"/>
              </a:ext>
            </a:extLst>
          </p:cNvPr>
          <p:cNvPicPr>
            <a:picLocks noChangeAspect="1"/>
          </p:cNvPicPr>
          <p:nvPr/>
        </p:nvPicPr>
        <p:blipFill rotWithShape="1">
          <a:blip r:embed="rId2"/>
          <a:srcRect l="90374" b="62566"/>
          <a:stretch/>
        </p:blipFill>
        <p:spPr>
          <a:xfrm rot="16200000">
            <a:off x="322330" y="4259247"/>
            <a:ext cx="529064" cy="115728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xmlns="" id="{F9857A18-ED6D-8CB8-CD7C-AC8E73ADAF26}"/>
              </a:ext>
            </a:extLst>
          </p:cNvPr>
          <p:cNvPicPr>
            <a:picLocks noChangeAspect="1"/>
          </p:cNvPicPr>
          <p:nvPr/>
        </p:nvPicPr>
        <p:blipFill rotWithShape="1">
          <a:blip r:embed="rId2"/>
          <a:srcRect l="90374" b="62566"/>
          <a:stretch/>
        </p:blipFill>
        <p:spPr>
          <a:xfrm rot="16200000">
            <a:off x="3826182" y="4266715"/>
            <a:ext cx="529064" cy="1157287"/>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xmlns="" id="{171DF40B-37E6-958F-C660-81637326354B}"/>
              </a:ext>
            </a:extLst>
          </p:cNvPr>
          <p:cNvPicPr>
            <a:picLocks noChangeAspect="1"/>
          </p:cNvPicPr>
          <p:nvPr/>
        </p:nvPicPr>
        <p:blipFill rotWithShape="1">
          <a:blip r:embed="rId2"/>
          <a:srcRect l="90374" b="62566"/>
          <a:stretch/>
        </p:blipFill>
        <p:spPr>
          <a:xfrm rot="16200000">
            <a:off x="2643465" y="4266715"/>
            <a:ext cx="529064" cy="1157287"/>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xmlns="" id="{419BB6AF-AE05-525E-ECC2-ADC73F4CBC75}"/>
              </a:ext>
            </a:extLst>
          </p:cNvPr>
          <p:cNvPicPr>
            <a:picLocks noChangeAspect="1"/>
          </p:cNvPicPr>
          <p:nvPr/>
        </p:nvPicPr>
        <p:blipFill rotWithShape="1">
          <a:blip r:embed="rId2"/>
          <a:srcRect l="90374" b="62566"/>
          <a:stretch/>
        </p:blipFill>
        <p:spPr>
          <a:xfrm rot="16200000">
            <a:off x="1466378" y="4259247"/>
            <a:ext cx="529064" cy="1157287"/>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xmlns="" id="{0D17FB00-9D54-224B-9168-6898D51E4EFA}"/>
              </a:ext>
            </a:extLst>
          </p:cNvPr>
          <p:cNvPicPr>
            <a:picLocks noChangeAspect="1"/>
          </p:cNvPicPr>
          <p:nvPr/>
        </p:nvPicPr>
        <p:blipFill rotWithShape="1">
          <a:blip r:embed="rId2"/>
          <a:srcRect l="90374" b="62566"/>
          <a:stretch/>
        </p:blipFill>
        <p:spPr>
          <a:xfrm rot="16200000">
            <a:off x="7322933" y="4273087"/>
            <a:ext cx="529064" cy="1157287"/>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xmlns="" id="{B857C728-1193-D7E8-A34D-C7EDB2EA81FD}"/>
              </a:ext>
            </a:extLst>
          </p:cNvPr>
          <p:cNvPicPr>
            <a:picLocks noChangeAspect="1"/>
          </p:cNvPicPr>
          <p:nvPr/>
        </p:nvPicPr>
        <p:blipFill rotWithShape="1">
          <a:blip r:embed="rId2"/>
          <a:srcRect l="90374" b="62566"/>
          <a:stretch/>
        </p:blipFill>
        <p:spPr>
          <a:xfrm rot="16200000">
            <a:off x="4988560" y="4273086"/>
            <a:ext cx="529064" cy="1157287"/>
          </a:xfrm>
          <a:prstGeom prst="rect">
            <a:avLst/>
          </a:prstGeom>
        </p:spPr>
      </p:pic>
      <p:pic>
        <p:nvPicPr>
          <p:cNvPr id="46" name="Picture 45" descr="Shape&#10;&#10;Description automatically generated with low confidence">
            <a:extLst>
              <a:ext uri="{FF2B5EF4-FFF2-40B4-BE49-F238E27FC236}">
                <a16:creationId xmlns:a16="http://schemas.microsoft.com/office/drawing/2014/main" xmlns="" id="{9845389B-F827-B9C6-D957-46FDD6BFAFFB}"/>
              </a:ext>
            </a:extLst>
          </p:cNvPr>
          <p:cNvPicPr>
            <a:picLocks noChangeAspect="1"/>
          </p:cNvPicPr>
          <p:nvPr/>
        </p:nvPicPr>
        <p:blipFill rotWithShape="1">
          <a:blip r:embed="rId2"/>
          <a:srcRect l="90374" b="62566"/>
          <a:stretch/>
        </p:blipFill>
        <p:spPr>
          <a:xfrm rot="16200000">
            <a:off x="6165646" y="4263363"/>
            <a:ext cx="529064" cy="1157287"/>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xmlns="" id="{E8EDC0CF-7C63-AED3-AEED-EE0E3F01B0A5}"/>
              </a:ext>
            </a:extLst>
          </p:cNvPr>
          <p:cNvPicPr>
            <a:picLocks noChangeAspect="1"/>
          </p:cNvPicPr>
          <p:nvPr/>
        </p:nvPicPr>
        <p:blipFill rotWithShape="1">
          <a:blip r:embed="rId2"/>
          <a:srcRect l="90374" b="62566"/>
          <a:stretch/>
        </p:blipFill>
        <p:spPr>
          <a:xfrm rot="16200000">
            <a:off x="8468947" y="4259248"/>
            <a:ext cx="529064" cy="1157287"/>
          </a:xfrm>
          <a:prstGeom prst="rect">
            <a:avLst/>
          </a:prstGeom>
        </p:spPr>
      </p:pic>
    </p:spTree>
    <p:extLst>
      <p:ext uri="{BB962C8B-B14F-4D97-AF65-F5344CB8AC3E}">
        <p14:creationId xmlns:p14="http://schemas.microsoft.com/office/powerpoint/2010/main" val="316676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B13E974-C8DB-4055-AF69-FF3128BD25B9}"/>
              </a:ext>
            </a:extLst>
          </p:cNvPr>
          <p:cNvSpPr/>
          <p:nvPr/>
        </p:nvSpPr>
        <p:spPr>
          <a:xfrm>
            <a:off x="297849" y="1564961"/>
            <a:ext cx="6159029" cy="984885"/>
          </a:xfrm>
          <a:prstGeom prst="rect">
            <a:avLst/>
          </a:prstGeom>
          <a:solidFill>
            <a:schemeClr val="bg1"/>
          </a:solidFill>
        </p:spPr>
        <p:txBody>
          <a:bodyPr wrap="square">
            <a:spAutoFit/>
          </a:bodyPr>
          <a:lstStyle/>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Exchequer Funding from Ireland’s National Training Fund </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Private Sector Co Investment on Programmes </a:t>
            </a:r>
          </a:p>
          <a:p>
            <a:pPr marL="457200" indent="-457200">
              <a:spcBef>
                <a:spcPts val="600"/>
              </a:spcBef>
              <a:buClr>
                <a:srgbClr val="64A70B"/>
              </a:buClr>
              <a:buFont typeface="Wingdings" panose="05000000000000000000" pitchFamily="2" charset="2"/>
              <a:buChar char="ü"/>
            </a:pPr>
            <a:r>
              <a:rPr lang="en-GB" sz="1600" dirty="0">
                <a:solidFill>
                  <a:srgbClr val="002A3A"/>
                </a:solidFill>
                <a:cs typeface="Arial" panose="020B0604020202020204" pitchFamily="34" charset="0"/>
              </a:rPr>
              <a:t>EU Programme Funding  </a:t>
            </a:r>
          </a:p>
        </p:txBody>
      </p:sp>
      <p:graphicFrame>
        <p:nvGraphicFramePr>
          <p:cNvPr id="9" name="Table 9">
            <a:extLst>
              <a:ext uri="{FF2B5EF4-FFF2-40B4-BE49-F238E27FC236}">
                <a16:creationId xmlns:a16="http://schemas.microsoft.com/office/drawing/2014/main" xmlns="" id="{1C2282A4-1F19-4ECB-8F23-90D67448BA71}"/>
              </a:ext>
            </a:extLst>
          </p:cNvPr>
          <p:cNvGraphicFramePr>
            <a:graphicFrameLocks noGrp="1"/>
          </p:cNvGraphicFramePr>
          <p:nvPr>
            <p:extLst>
              <p:ext uri="{D42A27DB-BD31-4B8C-83A1-F6EECF244321}">
                <p14:modId xmlns:p14="http://schemas.microsoft.com/office/powerpoint/2010/main" val="2575858584"/>
              </p:ext>
            </p:extLst>
          </p:nvPr>
        </p:nvGraphicFramePr>
        <p:xfrm>
          <a:off x="1579227" y="2748225"/>
          <a:ext cx="5486634" cy="1637407"/>
        </p:xfrm>
        <a:graphic>
          <a:graphicData uri="http://schemas.openxmlformats.org/drawingml/2006/table">
            <a:tbl>
              <a:tblPr firstRow="1" bandRow="1">
                <a:tableStyleId>{F5AB1C69-6EDB-4FF4-983F-18BD219EF322}</a:tableStyleId>
              </a:tblPr>
              <a:tblGrid>
                <a:gridCol w="2665578">
                  <a:extLst>
                    <a:ext uri="{9D8B030D-6E8A-4147-A177-3AD203B41FA5}">
                      <a16:colId xmlns:a16="http://schemas.microsoft.com/office/drawing/2014/main" xmlns="" val="2971654352"/>
                    </a:ext>
                  </a:extLst>
                </a:gridCol>
                <a:gridCol w="2821056">
                  <a:extLst>
                    <a:ext uri="{9D8B030D-6E8A-4147-A177-3AD203B41FA5}">
                      <a16:colId xmlns:a16="http://schemas.microsoft.com/office/drawing/2014/main" xmlns="" val="4250599132"/>
                    </a:ext>
                  </a:extLst>
                </a:gridCol>
              </a:tblGrid>
              <a:tr h="316523">
                <a:tc>
                  <a:txBody>
                    <a:bodyPr/>
                    <a:lstStyle/>
                    <a:p>
                      <a:r>
                        <a:rPr lang="en-GB" sz="1400" dirty="0"/>
                        <a:t>Source </a:t>
                      </a:r>
                    </a:p>
                  </a:txBody>
                  <a:tcPr>
                    <a:solidFill>
                      <a:srgbClr val="64A70B"/>
                    </a:solidFill>
                  </a:tcPr>
                </a:tc>
                <a:tc>
                  <a:txBody>
                    <a:bodyPr/>
                    <a:lstStyle/>
                    <a:p>
                      <a:pPr algn="ctr"/>
                      <a:r>
                        <a:rPr lang="en-GB" sz="1400" dirty="0"/>
                        <a:t> 2023 Amount (€ Million)</a:t>
                      </a:r>
                    </a:p>
                  </a:txBody>
                  <a:tcPr>
                    <a:solidFill>
                      <a:srgbClr val="64A70B"/>
                    </a:solidFill>
                  </a:tcPr>
                </a:tc>
                <a:extLst>
                  <a:ext uri="{0D108BD9-81ED-4DB2-BD59-A6C34878D82A}">
                    <a16:rowId xmlns:a16="http://schemas.microsoft.com/office/drawing/2014/main" xmlns="" val="1407809230"/>
                  </a:ext>
                </a:extLst>
              </a:tr>
              <a:tr h="330221">
                <a:tc>
                  <a:txBody>
                    <a:bodyPr/>
                    <a:lstStyle/>
                    <a:p>
                      <a:r>
                        <a:rPr lang="en-GB" sz="1400" dirty="0"/>
                        <a:t>National Training Fund</a:t>
                      </a:r>
                    </a:p>
                  </a:txBody>
                  <a:tcPr>
                    <a:solidFill>
                      <a:srgbClr val="D9D9D6"/>
                    </a:solidFill>
                  </a:tcPr>
                </a:tc>
                <a:tc>
                  <a:txBody>
                    <a:bodyPr/>
                    <a:lstStyle/>
                    <a:p>
                      <a:pPr algn="ctr"/>
                      <a:r>
                        <a:rPr lang="en-GB" sz="1400" dirty="0"/>
                        <a:t>€44</a:t>
                      </a:r>
                    </a:p>
                  </a:txBody>
                  <a:tcPr>
                    <a:solidFill>
                      <a:srgbClr val="D9D9D6"/>
                    </a:solidFill>
                  </a:tcPr>
                </a:tc>
                <a:extLst>
                  <a:ext uri="{0D108BD9-81ED-4DB2-BD59-A6C34878D82A}">
                    <a16:rowId xmlns:a16="http://schemas.microsoft.com/office/drawing/2014/main" xmlns="" val="810125623"/>
                  </a:ext>
                </a:extLst>
              </a:tr>
              <a:tr h="330221">
                <a:tc>
                  <a:txBody>
                    <a:bodyPr/>
                    <a:lstStyle/>
                    <a:p>
                      <a:r>
                        <a:rPr lang="en-GB" sz="1400" dirty="0"/>
                        <a:t>Private Sector Co-Investment </a:t>
                      </a:r>
                    </a:p>
                  </a:txBody>
                  <a:tcPr>
                    <a:solidFill>
                      <a:srgbClr val="D9D9D6"/>
                    </a:solidFill>
                  </a:tcPr>
                </a:tc>
                <a:tc>
                  <a:txBody>
                    <a:bodyPr/>
                    <a:lstStyle/>
                    <a:p>
                      <a:pPr algn="ctr"/>
                      <a:r>
                        <a:rPr lang="en-GB" sz="1400" dirty="0"/>
                        <a:t>€25</a:t>
                      </a:r>
                    </a:p>
                  </a:txBody>
                  <a:tcPr>
                    <a:solidFill>
                      <a:srgbClr val="D9D9D6"/>
                    </a:solidFill>
                  </a:tcPr>
                </a:tc>
                <a:extLst>
                  <a:ext uri="{0D108BD9-81ED-4DB2-BD59-A6C34878D82A}">
                    <a16:rowId xmlns:a16="http://schemas.microsoft.com/office/drawing/2014/main" xmlns="" val="2239159724"/>
                  </a:ext>
                </a:extLst>
              </a:tr>
              <a:tr h="330221">
                <a:tc>
                  <a:txBody>
                    <a:bodyPr/>
                    <a:lstStyle/>
                    <a:p>
                      <a:r>
                        <a:rPr lang="en-GB" sz="1400" dirty="0"/>
                        <a:t>EU Programmes </a:t>
                      </a:r>
                    </a:p>
                  </a:txBody>
                  <a:tcPr>
                    <a:solidFill>
                      <a:srgbClr val="D9D9D6"/>
                    </a:solidFill>
                  </a:tcPr>
                </a:tc>
                <a:tc>
                  <a:txBody>
                    <a:bodyPr/>
                    <a:lstStyle/>
                    <a:p>
                      <a:pPr algn="ctr"/>
                      <a:r>
                        <a:rPr lang="en-GB" sz="1400" dirty="0"/>
                        <a:t>€17</a:t>
                      </a:r>
                    </a:p>
                  </a:txBody>
                  <a:tcPr>
                    <a:solidFill>
                      <a:srgbClr val="D9D9D6"/>
                    </a:solidFill>
                  </a:tcPr>
                </a:tc>
                <a:extLst>
                  <a:ext uri="{0D108BD9-81ED-4DB2-BD59-A6C34878D82A}">
                    <a16:rowId xmlns:a16="http://schemas.microsoft.com/office/drawing/2014/main" xmlns="" val="411634043"/>
                  </a:ext>
                </a:extLst>
              </a:tr>
              <a:tr h="330221">
                <a:tc>
                  <a:txBody>
                    <a:bodyPr/>
                    <a:lstStyle/>
                    <a:p>
                      <a:r>
                        <a:rPr lang="en-GB" sz="1400" b="1" dirty="0"/>
                        <a:t>Total </a:t>
                      </a:r>
                    </a:p>
                  </a:txBody>
                  <a:tcPr>
                    <a:solidFill>
                      <a:srgbClr val="D9D9D6"/>
                    </a:solidFill>
                  </a:tcPr>
                </a:tc>
                <a:tc>
                  <a:txBody>
                    <a:bodyPr/>
                    <a:lstStyle/>
                    <a:p>
                      <a:pPr algn="ctr"/>
                      <a:r>
                        <a:rPr lang="en-GB" sz="1400" b="1" dirty="0"/>
                        <a:t>€86M</a:t>
                      </a:r>
                    </a:p>
                  </a:txBody>
                  <a:tcPr>
                    <a:solidFill>
                      <a:srgbClr val="D9D9D6"/>
                    </a:solidFill>
                  </a:tcPr>
                </a:tc>
                <a:extLst>
                  <a:ext uri="{0D108BD9-81ED-4DB2-BD59-A6C34878D82A}">
                    <a16:rowId xmlns:a16="http://schemas.microsoft.com/office/drawing/2014/main" xmlns="" val="1866595553"/>
                  </a:ext>
                </a:extLst>
              </a:tr>
            </a:tbl>
          </a:graphicData>
        </a:graphic>
      </p:graphicFrame>
      <p:sp>
        <p:nvSpPr>
          <p:cNvPr id="8" name="Text Placeholder 8">
            <a:extLst>
              <a:ext uri="{FF2B5EF4-FFF2-40B4-BE49-F238E27FC236}">
                <a16:creationId xmlns:a16="http://schemas.microsoft.com/office/drawing/2014/main" xmlns="" id="{965505A5-E9FF-4661-9B20-DB79BAA725A6}"/>
              </a:ext>
            </a:extLst>
          </p:cNvPr>
          <p:cNvSpPr txBox="1">
            <a:spLocks/>
          </p:cNvSpPr>
          <p:nvPr/>
        </p:nvSpPr>
        <p:spPr>
          <a:xfrm>
            <a:off x="297849" y="264753"/>
            <a:ext cx="2658002"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0" dirty="0">
                <a:solidFill>
                  <a:srgbClr val="0F2633"/>
                </a:solidFill>
              </a:rPr>
              <a:t>Skillnet Ireland</a:t>
            </a:r>
          </a:p>
          <a:p>
            <a:pPr>
              <a:spcBef>
                <a:spcPts val="0"/>
              </a:spcBef>
            </a:pPr>
            <a:r>
              <a:rPr lang="en-GB" dirty="0">
                <a:solidFill>
                  <a:srgbClr val="0F2633"/>
                </a:solidFill>
              </a:rPr>
              <a:t>Funding </a:t>
            </a:r>
          </a:p>
        </p:txBody>
      </p:sp>
      <p:cxnSp>
        <p:nvCxnSpPr>
          <p:cNvPr id="10" name="Straight Connector 9">
            <a:extLst>
              <a:ext uri="{FF2B5EF4-FFF2-40B4-BE49-F238E27FC236}">
                <a16:creationId xmlns:a16="http://schemas.microsoft.com/office/drawing/2014/main" xmlns="" id="{8C90B28F-75F5-4CDE-B521-8D012C86C4C9}"/>
              </a:ext>
            </a:extLst>
          </p:cNvPr>
          <p:cNvCxnSpPr>
            <a:cxnSpLocks/>
          </p:cNvCxnSpPr>
          <p:nvPr/>
        </p:nvCxnSpPr>
        <p:spPr>
          <a:xfrm>
            <a:off x="390627" y="1252330"/>
            <a:ext cx="1193624"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Background pattern&#10;&#10;Description automatically generated">
            <a:extLst>
              <a:ext uri="{FF2B5EF4-FFF2-40B4-BE49-F238E27FC236}">
                <a16:creationId xmlns:a16="http://schemas.microsoft.com/office/drawing/2014/main" xmlns="" id="{1C196D4C-5822-476F-B1E2-5348431C54AC}"/>
              </a:ext>
            </a:extLst>
          </p:cNvPr>
          <p:cNvPicPr>
            <a:picLocks noChangeAspect="1"/>
          </p:cNvPicPr>
          <p:nvPr/>
        </p:nvPicPr>
        <p:blipFill rotWithShape="1">
          <a:blip r:embed="rId2"/>
          <a:srcRect l="40417" r="4064" b="77107"/>
          <a:stretch/>
        </p:blipFill>
        <p:spPr>
          <a:xfrm rot="16200000">
            <a:off x="6122292" y="1996954"/>
            <a:ext cx="4767514" cy="1105786"/>
          </a:xfrm>
          <a:prstGeom prst="rect">
            <a:avLst/>
          </a:prstGeom>
        </p:spPr>
      </p:pic>
      <p:pic>
        <p:nvPicPr>
          <p:cNvPr id="15" name="Picture 14" descr="Background pattern&#10;&#10;Description automatically generated">
            <a:extLst>
              <a:ext uri="{FF2B5EF4-FFF2-40B4-BE49-F238E27FC236}">
                <a16:creationId xmlns:a16="http://schemas.microsoft.com/office/drawing/2014/main" xmlns="" id="{47F93CD3-5F15-4A5E-97A4-B223E8477271}"/>
              </a:ext>
            </a:extLst>
          </p:cNvPr>
          <p:cNvPicPr>
            <a:picLocks noChangeAspect="1"/>
          </p:cNvPicPr>
          <p:nvPr/>
        </p:nvPicPr>
        <p:blipFill rotWithShape="1">
          <a:blip r:embed="rId2"/>
          <a:srcRect l="40417" t="1" r="4064" b="82023"/>
          <a:stretch/>
        </p:blipFill>
        <p:spPr>
          <a:xfrm rot="16200000">
            <a:off x="5230929" y="2115685"/>
            <a:ext cx="4767514" cy="868323"/>
          </a:xfrm>
          <a:prstGeom prst="rect">
            <a:avLst/>
          </a:prstGeom>
        </p:spPr>
      </p:pic>
    </p:spTree>
    <p:extLst>
      <p:ext uri="{BB962C8B-B14F-4D97-AF65-F5344CB8AC3E}">
        <p14:creationId xmlns:p14="http://schemas.microsoft.com/office/powerpoint/2010/main" val="158763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xmlns="" id="{485C49E5-9E8C-4092-B4F8-26FC5E475C46}"/>
              </a:ext>
            </a:extLst>
          </p:cNvPr>
          <p:cNvSpPr txBox="1">
            <a:spLocks/>
          </p:cNvSpPr>
          <p:nvPr/>
        </p:nvSpPr>
        <p:spPr>
          <a:xfrm>
            <a:off x="2857601" y="765407"/>
            <a:ext cx="2947775" cy="5012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rgbClr val="00374A"/>
                </a:solidFill>
                <a:cs typeface="Arial" panose="020B0604020202020204" pitchFamily="34" charset="0"/>
              </a:rPr>
              <a:t>Collaboration:</a:t>
            </a:r>
            <a:r>
              <a:rPr lang="en-GB" sz="1400" dirty="0">
                <a:solidFill>
                  <a:srgbClr val="00374A"/>
                </a:solidFill>
                <a:cs typeface="Arial" panose="020B0604020202020204" pitchFamily="34" charset="0"/>
              </a:rPr>
              <a:t> Gives a voice to employers and workers, brings together Government, industry, trade unions and the education/ training ecosystem.</a:t>
            </a:r>
            <a:endParaRPr lang="en-US" sz="1400" dirty="0">
              <a:solidFill>
                <a:srgbClr val="00374A"/>
              </a:solidFill>
              <a:cs typeface="Arial" panose="020B0604020202020204" pitchFamily="34" charset="0"/>
            </a:endParaRPr>
          </a:p>
        </p:txBody>
      </p:sp>
      <p:sp>
        <p:nvSpPr>
          <p:cNvPr id="18" name="Text Placeholder 2">
            <a:extLst>
              <a:ext uri="{FF2B5EF4-FFF2-40B4-BE49-F238E27FC236}">
                <a16:creationId xmlns:a16="http://schemas.microsoft.com/office/drawing/2014/main" xmlns="" id="{920162B7-E861-4AB7-8789-CDD9C6E7A571}"/>
              </a:ext>
            </a:extLst>
          </p:cNvPr>
          <p:cNvSpPr txBox="1">
            <a:spLocks/>
          </p:cNvSpPr>
          <p:nvPr/>
        </p:nvSpPr>
        <p:spPr>
          <a:xfrm>
            <a:off x="2857601" y="2734288"/>
            <a:ext cx="2704967" cy="5012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rgbClr val="0F2633"/>
                </a:solidFill>
                <a:cs typeface="Arial" panose="020B0604020202020204" pitchFamily="34" charset="0"/>
              </a:rPr>
              <a:t>Cost Sharing</a:t>
            </a:r>
            <a:r>
              <a:rPr lang="en-GB" sz="1400" dirty="0">
                <a:solidFill>
                  <a:srgbClr val="0F2633"/>
                </a:solidFill>
                <a:cs typeface="Arial" panose="020B0604020202020204" pitchFamily="34" charset="0"/>
              </a:rPr>
              <a:t>: Incentivises upskilling, drives quality and impact of programmes, and leverages public investment</a:t>
            </a:r>
            <a:endParaRPr lang="en-US" sz="1400" dirty="0">
              <a:solidFill>
                <a:srgbClr val="0F2633"/>
              </a:solidFill>
              <a:cs typeface="Arial" panose="020B0604020202020204" pitchFamily="34" charset="0"/>
            </a:endParaRPr>
          </a:p>
        </p:txBody>
      </p:sp>
      <p:sp>
        <p:nvSpPr>
          <p:cNvPr id="23" name="Text Placeholder 2">
            <a:extLst>
              <a:ext uri="{FF2B5EF4-FFF2-40B4-BE49-F238E27FC236}">
                <a16:creationId xmlns:a16="http://schemas.microsoft.com/office/drawing/2014/main" xmlns="" id="{E0DA681E-408F-4A14-A80D-E90993244D27}"/>
              </a:ext>
            </a:extLst>
          </p:cNvPr>
          <p:cNvSpPr txBox="1">
            <a:spLocks/>
          </p:cNvSpPr>
          <p:nvPr/>
        </p:nvSpPr>
        <p:spPr>
          <a:xfrm>
            <a:off x="6164737" y="765407"/>
            <a:ext cx="2322156" cy="5012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rgbClr val="0F2633"/>
                </a:solidFill>
              </a:rPr>
              <a:t>Rapid &amp; agile </a:t>
            </a:r>
            <a:r>
              <a:rPr lang="en-GB" sz="1400" dirty="0">
                <a:solidFill>
                  <a:srgbClr val="0F2633"/>
                </a:solidFill>
              </a:rPr>
              <a:t>industry-led  skills development. </a:t>
            </a:r>
          </a:p>
        </p:txBody>
      </p:sp>
      <p:sp>
        <p:nvSpPr>
          <p:cNvPr id="24" name="Text Placeholder 2">
            <a:extLst>
              <a:ext uri="{FF2B5EF4-FFF2-40B4-BE49-F238E27FC236}">
                <a16:creationId xmlns:a16="http://schemas.microsoft.com/office/drawing/2014/main" xmlns="" id="{70545D0F-A03C-4EB1-A310-51F91F291178}"/>
              </a:ext>
            </a:extLst>
          </p:cNvPr>
          <p:cNvSpPr txBox="1">
            <a:spLocks/>
          </p:cNvSpPr>
          <p:nvPr/>
        </p:nvSpPr>
        <p:spPr>
          <a:xfrm>
            <a:off x="6164737" y="2728416"/>
            <a:ext cx="2585861" cy="5012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rgbClr val="0F2633"/>
                </a:solidFill>
                <a:cs typeface="Arial" panose="020B0604020202020204" pitchFamily="34" charset="0"/>
              </a:rPr>
              <a:t>Driving innovation and collaboration </a:t>
            </a:r>
            <a:r>
              <a:rPr lang="en-GB" sz="1400" dirty="0">
                <a:solidFill>
                  <a:srgbClr val="0F2633"/>
                </a:solidFill>
                <a:cs typeface="Arial" panose="020B0604020202020204" pitchFamily="34" charset="0"/>
              </a:rPr>
              <a:t>in skills development, new programmes for future skills and industry insights</a:t>
            </a:r>
            <a:endParaRPr lang="en-US" sz="1400" dirty="0">
              <a:solidFill>
                <a:srgbClr val="0F2633"/>
              </a:solidFill>
              <a:cs typeface="Arial" panose="020B0604020202020204" pitchFamily="34" charset="0"/>
            </a:endParaRPr>
          </a:p>
        </p:txBody>
      </p:sp>
      <p:pic>
        <p:nvPicPr>
          <p:cNvPr id="32" name="Picture 31" descr="Background pattern&#10;&#10;Description automatically generated">
            <a:extLst>
              <a:ext uri="{FF2B5EF4-FFF2-40B4-BE49-F238E27FC236}">
                <a16:creationId xmlns:a16="http://schemas.microsoft.com/office/drawing/2014/main" xmlns="" id="{21F38F45-21E2-44EB-B1BA-1359658815E9}"/>
              </a:ext>
            </a:extLst>
          </p:cNvPr>
          <p:cNvPicPr>
            <a:picLocks noChangeAspect="1"/>
          </p:cNvPicPr>
          <p:nvPr/>
        </p:nvPicPr>
        <p:blipFill rotWithShape="1">
          <a:blip r:embed="rId3"/>
          <a:srcRect l="40417" b="77107"/>
          <a:stretch/>
        </p:blipFill>
        <p:spPr>
          <a:xfrm>
            <a:off x="4572000" y="4015574"/>
            <a:ext cx="4572000" cy="988098"/>
          </a:xfrm>
          <a:prstGeom prst="rect">
            <a:avLst/>
          </a:prstGeom>
        </p:spPr>
      </p:pic>
      <p:pic>
        <p:nvPicPr>
          <p:cNvPr id="33" name="Picture 32" descr="Background pattern&#10;&#10;Description automatically generated">
            <a:extLst>
              <a:ext uri="{FF2B5EF4-FFF2-40B4-BE49-F238E27FC236}">
                <a16:creationId xmlns:a16="http://schemas.microsoft.com/office/drawing/2014/main" xmlns="" id="{BBA024A1-5D63-4E9B-891E-94A66C07E100}"/>
              </a:ext>
            </a:extLst>
          </p:cNvPr>
          <p:cNvPicPr>
            <a:picLocks noChangeAspect="1"/>
          </p:cNvPicPr>
          <p:nvPr/>
        </p:nvPicPr>
        <p:blipFill rotWithShape="1">
          <a:blip r:embed="rId3"/>
          <a:srcRect l="40417" r="4064" b="77107"/>
          <a:stretch/>
        </p:blipFill>
        <p:spPr>
          <a:xfrm>
            <a:off x="450112" y="3867597"/>
            <a:ext cx="4260111" cy="988098"/>
          </a:xfrm>
          <a:prstGeom prst="rect">
            <a:avLst/>
          </a:prstGeom>
        </p:spPr>
      </p:pic>
      <p:pic>
        <p:nvPicPr>
          <p:cNvPr id="34" name="Picture 33" descr="Background pattern&#10;&#10;Description automatically generated">
            <a:extLst>
              <a:ext uri="{FF2B5EF4-FFF2-40B4-BE49-F238E27FC236}">
                <a16:creationId xmlns:a16="http://schemas.microsoft.com/office/drawing/2014/main" xmlns="" id="{99DA1F1C-E3FA-41EA-89B3-DE6A1D54FF20}"/>
              </a:ext>
            </a:extLst>
          </p:cNvPr>
          <p:cNvPicPr>
            <a:picLocks noChangeAspect="1"/>
          </p:cNvPicPr>
          <p:nvPr/>
        </p:nvPicPr>
        <p:blipFill rotWithShape="1">
          <a:blip r:embed="rId3"/>
          <a:srcRect l="40417" r="49418" b="77107"/>
          <a:stretch/>
        </p:blipFill>
        <p:spPr>
          <a:xfrm>
            <a:off x="-152656" y="3867597"/>
            <a:ext cx="779977" cy="988098"/>
          </a:xfrm>
          <a:prstGeom prst="rect">
            <a:avLst/>
          </a:prstGeom>
        </p:spPr>
      </p:pic>
      <p:sp>
        <p:nvSpPr>
          <p:cNvPr id="39" name="Text Placeholder 8">
            <a:extLst>
              <a:ext uri="{FF2B5EF4-FFF2-40B4-BE49-F238E27FC236}">
                <a16:creationId xmlns:a16="http://schemas.microsoft.com/office/drawing/2014/main" xmlns="" id="{9669628C-0EED-4351-A666-F08B4E35B979}"/>
              </a:ext>
            </a:extLst>
          </p:cNvPr>
          <p:cNvSpPr txBox="1">
            <a:spLocks/>
          </p:cNvSpPr>
          <p:nvPr/>
        </p:nvSpPr>
        <p:spPr>
          <a:xfrm>
            <a:off x="297849" y="264753"/>
            <a:ext cx="2269447" cy="501217"/>
          </a:xfrm>
          <a:prstGeom prst="rect">
            <a:avLst/>
          </a:prstGeom>
        </p:spPr>
        <p:txBody>
          <a:bodyPr/>
          <a:lstStyle>
            <a:lvl1pPr marL="0" indent="0" algn="l" defTabSz="457200" rtl="0" eaLnBrk="1" latinLnBrk="0" hangingPunct="1">
              <a:spcBef>
                <a:spcPct val="20000"/>
              </a:spcBef>
              <a:buFontTx/>
              <a:buNone/>
              <a:defRPr sz="2800" b="1" kern="1200">
                <a:solidFill>
                  <a:srgbClr val="00374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0" dirty="0">
                <a:solidFill>
                  <a:srgbClr val="0F2633"/>
                </a:solidFill>
              </a:rPr>
              <a:t>How</a:t>
            </a:r>
          </a:p>
          <a:p>
            <a:pPr>
              <a:spcBef>
                <a:spcPts val="0"/>
              </a:spcBef>
            </a:pPr>
            <a:r>
              <a:rPr lang="en-GB" b="0" dirty="0">
                <a:solidFill>
                  <a:srgbClr val="0F2633"/>
                </a:solidFill>
              </a:rPr>
              <a:t>Skillnet Ireland</a:t>
            </a:r>
          </a:p>
          <a:p>
            <a:pPr>
              <a:spcBef>
                <a:spcPts val="0"/>
              </a:spcBef>
            </a:pPr>
            <a:r>
              <a:rPr lang="en-GB" dirty="0">
                <a:solidFill>
                  <a:srgbClr val="0F2633"/>
                </a:solidFill>
              </a:rPr>
              <a:t>Delivers</a:t>
            </a:r>
          </a:p>
        </p:txBody>
      </p:sp>
      <p:cxnSp>
        <p:nvCxnSpPr>
          <p:cNvPr id="40" name="Straight Connector 39">
            <a:extLst>
              <a:ext uri="{FF2B5EF4-FFF2-40B4-BE49-F238E27FC236}">
                <a16:creationId xmlns:a16="http://schemas.microsoft.com/office/drawing/2014/main" xmlns="" id="{32C1E729-26FE-4547-A948-E236E038EF8C}"/>
              </a:ext>
            </a:extLst>
          </p:cNvPr>
          <p:cNvCxnSpPr>
            <a:cxnSpLocks/>
          </p:cNvCxnSpPr>
          <p:nvPr/>
        </p:nvCxnSpPr>
        <p:spPr>
          <a:xfrm>
            <a:off x="390627" y="2549502"/>
            <a:ext cx="853382" cy="0"/>
          </a:xfrm>
          <a:prstGeom prst="line">
            <a:avLst/>
          </a:prstGeom>
          <a:ln w="19050">
            <a:solidFill>
              <a:srgbClr val="64A70B"/>
            </a:solidFill>
          </a:ln>
          <a:effectLst/>
        </p:spPr>
        <p:style>
          <a:lnRef idx="2">
            <a:schemeClr val="accent1"/>
          </a:lnRef>
          <a:fillRef idx="0">
            <a:schemeClr val="accent1"/>
          </a:fillRef>
          <a:effectRef idx="1">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xmlns="" id="{0F30F32A-75AB-4776-96F1-434C5710BD89}"/>
              </a:ext>
            </a:extLst>
          </p:cNvPr>
          <p:cNvPicPr>
            <a:picLocks noChangeAspect="1"/>
          </p:cNvPicPr>
          <p:nvPr/>
        </p:nvPicPr>
        <p:blipFill rotWithShape="1">
          <a:blip r:embed="rId4"/>
          <a:srcRect l="48488" r="39167" b="81187"/>
          <a:stretch/>
        </p:blipFill>
        <p:spPr>
          <a:xfrm>
            <a:off x="6095682" y="148858"/>
            <a:ext cx="823112" cy="705597"/>
          </a:xfrm>
          <a:prstGeom prst="rect">
            <a:avLst/>
          </a:prstGeom>
        </p:spPr>
      </p:pic>
      <p:pic>
        <p:nvPicPr>
          <p:cNvPr id="41" name="Picture 40" descr="Logo, company name&#10;&#10;Description automatically generated">
            <a:extLst>
              <a:ext uri="{FF2B5EF4-FFF2-40B4-BE49-F238E27FC236}">
                <a16:creationId xmlns:a16="http://schemas.microsoft.com/office/drawing/2014/main" xmlns="" id="{3AD499B6-7240-4A90-A8E3-926D2058897F}"/>
              </a:ext>
            </a:extLst>
          </p:cNvPr>
          <p:cNvPicPr>
            <a:picLocks noChangeAspect="1"/>
          </p:cNvPicPr>
          <p:nvPr/>
        </p:nvPicPr>
        <p:blipFill rotWithShape="1">
          <a:blip r:embed="rId4"/>
          <a:srcRect l="48488" t="27254" r="39167" b="59383"/>
          <a:stretch/>
        </p:blipFill>
        <p:spPr>
          <a:xfrm>
            <a:off x="2824081" y="287805"/>
            <a:ext cx="823112" cy="501217"/>
          </a:xfrm>
          <a:prstGeom prst="rect">
            <a:avLst/>
          </a:prstGeom>
        </p:spPr>
      </p:pic>
      <p:pic>
        <p:nvPicPr>
          <p:cNvPr id="42" name="Picture 41" descr="Logo, company name&#10;&#10;Description automatically generated">
            <a:extLst>
              <a:ext uri="{FF2B5EF4-FFF2-40B4-BE49-F238E27FC236}">
                <a16:creationId xmlns:a16="http://schemas.microsoft.com/office/drawing/2014/main" xmlns="" id="{F0DD024B-FA67-4100-B7D4-D0D9DB082EE5}"/>
              </a:ext>
            </a:extLst>
          </p:cNvPr>
          <p:cNvPicPr>
            <a:picLocks noChangeAspect="1"/>
          </p:cNvPicPr>
          <p:nvPr/>
        </p:nvPicPr>
        <p:blipFill rotWithShape="1">
          <a:blip r:embed="rId4"/>
          <a:srcRect l="48488" t="78960" r="40675"/>
          <a:stretch/>
        </p:blipFill>
        <p:spPr>
          <a:xfrm>
            <a:off x="2924622" y="2102195"/>
            <a:ext cx="722571" cy="789135"/>
          </a:xfrm>
          <a:prstGeom prst="rect">
            <a:avLst/>
          </a:prstGeom>
        </p:spPr>
      </p:pic>
      <p:pic>
        <p:nvPicPr>
          <p:cNvPr id="43" name="Picture 42" descr="Logo, company name&#10;&#10;Description automatically generated">
            <a:extLst>
              <a:ext uri="{FF2B5EF4-FFF2-40B4-BE49-F238E27FC236}">
                <a16:creationId xmlns:a16="http://schemas.microsoft.com/office/drawing/2014/main" xmlns="" id="{0E2FEFD1-E75D-41E5-992E-BA0F1A44EAE6}"/>
              </a:ext>
            </a:extLst>
          </p:cNvPr>
          <p:cNvPicPr>
            <a:picLocks noChangeAspect="1"/>
          </p:cNvPicPr>
          <p:nvPr/>
        </p:nvPicPr>
        <p:blipFill rotWithShape="1">
          <a:blip r:embed="rId4"/>
          <a:srcRect l="48488" t="48154" r="40675" b="29568"/>
          <a:stretch/>
        </p:blipFill>
        <p:spPr>
          <a:xfrm>
            <a:off x="6066787" y="1898715"/>
            <a:ext cx="722571" cy="835573"/>
          </a:xfrm>
          <a:prstGeom prst="rect">
            <a:avLst/>
          </a:prstGeom>
        </p:spPr>
      </p:pic>
    </p:spTree>
    <p:extLst>
      <p:ext uri="{BB962C8B-B14F-4D97-AF65-F5344CB8AC3E}">
        <p14:creationId xmlns:p14="http://schemas.microsoft.com/office/powerpoint/2010/main" val="42345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ppt84B7.tmp</Template>
  <TotalTime>0</TotalTime>
  <Words>409</Words>
  <Application>Microsoft Office PowerPoint</Application>
  <PresentationFormat>On-screen Show (16:9)</PresentationFormat>
  <Paragraphs>102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BBD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mark.jordan@skillnetireland.ie</dc:creator>
  <cp:lastModifiedBy>Ina Atanasova</cp:lastModifiedBy>
  <cp:revision>1006</cp:revision>
  <cp:lastPrinted>2019-11-04T12:32:04Z</cp:lastPrinted>
  <dcterms:created xsi:type="dcterms:W3CDTF">2018-04-13T13:27:55Z</dcterms:created>
  <dcterms:modified xsi:type="dcterms:W3CDTF">2023-02-09T13:33:58Z</dcterms:modified>
</cp:coreProperties>
</file>