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89" r:id="rId3"/>
    <p:sldId id="302" r:id="rId4"/>
    <p:sldId id="292" r:id="rId5"/>
    <p:sldId id="296" r:id="rId6"/>
    <p:sldId id="281" r:id="rId7"/>
    <p:sldId id="265" r:id="rId8"/>
    <p:sldId id="264" r:id="rId9"/>
    <p:sldId id="283" r:id="rId10"/>
    <p:sldId id="262" r:id="rId11"/>
    <p:sldId id="285" r:id="rId12"/>
    <p:sldId id="301" r:id="rId13"/>
    <p:sldId id="299" r:id="rId14"/>
    <p:sldId id="298" r:id="rId15"/>
    <p:sldId id="300" r:id="rId16"/>
    <p:sldId id="284" r:id="rId17"/>
    <p:sldId id="268" r:id="rId18"/>
    <p:sldId id="303" r:id="rId19"/>
    <p:sldId id="294" r:id="rId20"/>
    <p:sldId id="279" r:id="rId21"/>
    <p:sldId id="270" r:id="rId22"/>
    <p:sldId id="295" r:id="rId23"/>
  </p:sldIdLst>
  <p:sldSz cx="12192000" cy="6858000"/>
  <p:notesSz cx="6858000" cy="9144000"/>
  <p:defaultTextStyle>
    <a:defPPr>
      <a:defRPr lang="en-M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5A51"/>
    <a:srgbClr val="D92A09"/>
    <a:srgbClr val="FFFDF6"/>
    <a:srgbClr val="F4F1F2"/>
    <a:srgbClr val="2E5EEC"/>
    <a:srgbClr val="F297B9"/>
    <a:srgbClr val="8D070C"/>
    <a:srgbClr val="E41C23"/>
    <a:srgbClr val="FFF6E5"/>
    <a:srgbClr val="C8DD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71"/>
    <p:restoredTop sz="87850"/>
  </p:normalViewPr>
  <p:slideViewPr>
    <p:cSldViewPr snapToGrid="0" snapToObjects="1">
      <p:cViewPr varScale="1">
        <p:scale>
          <a:sx n="127" d="100"/>
          <a:sy n="127" d="100"/>
        </p:scale>
        <p:origin x="74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F6E2B6-BC6B-E041-BE83-690C3EC5ECB1}" type="datetimeFigureOut">
              <a:rPr lang="en-MT" smtClean="0"/>
              <a:t>14/02/2023</a:t>
            </a:fld>
            <a:endParaRPr lang="en-M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7D75CE-51F8-1543-8CC0-A5ED2A06031D}" type="slidenum">
              <a:rPr lang="en-MT" smtClean="0"/>
              <a:t>‹#›</a:t>
            </a:fld>
            <a:endParaRPr lang="en-MT"/>
          </a:p>
        </p:txBody>
      </p:sp>
    </p:spTree>
    <p:extLst>
      <p:ext uri="{BB962C8B-B14F-4D97-AF65-F5344CB8AC3E}">
        <p14:creationId xmlns:p14="http://schemas.microsoft.com/office/powerpoint/2010/main" val="1322297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T" dirty="0"/>
          </a:p>
        </p:txBody>
      </p:sp>
      <p:sp>
        <p:nvSpPr>
          <p:cNvPr id="4" name="Slide Number Placeholder 3"/>
          <p:cNvSpPr>
            <a:spLocks noGrp="1"/>
          </p:cNvSpPr>
          <p:nvPr>
            <p:ph type="sldNum" sz="quarter" idx="5"/>
          </p:nvPr>
        </p:nvSpPr>
        <p:spPr/>
        <p:txBody>
          <a:bodyPr/>
          <a:lstStyle/>
          <a:p>
            <a:fld id="{EA7D75CE-51F8-1543-8CC0-A5ED2A06031D}" type="slidenum">
              <a:rPr lang="en-MT" smtClean="0"/>
              <a:t>1</a:t>
            </a:fld>
            <a:endParaRPr lang="en-MT"/>
          </a:p>
        </p:txBody>
      </p:sp>
    </p:spTree>
    <p:extLst>
      <p:ext uri="{BB962C8B-B14F-4D97-AF65-F5344CB8AC3E}">
        <p14:creationId xmlns:p14="http://schemas.microsoft.com/office/powerpoint/2010/main" val="2084730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A9: How do you think AI will impact the future of work?</a:t>
            </a:r>
          </a:p>
          <a:p>
            <a:endParaRPr lang="en-MT"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Work will probably be very different in the future.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Most of what we do will be augmented with AI.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It will be there in the background helping us to solve problems effectively.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Most probably, computers will become more ubiquitous.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The large desktops will disappear and processors will be integrated in everyday devices.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Whereas information is now restricted to a screen, in the future, it will roam through surfaces such as a table or a wall.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Tasks will migrate between services seamlessly thus making work pervasive as well.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The manipulation of data will become a piece of cake and everything will be connected together through Internet of Things (IOT) devices.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The future is an interconnected one, powered by AI but with people at the centre.</a:t>
            </a:r>
            <a:endParaRPr lang="en-GB" sz="1200" kern="1200" dirty="0">
              <a:solidFill>
                <a:schemeClr val="tx1"/>
              </a:solidFill>
              <a:effectLst/>
              <a:latin typeface="+mn-lt"/>
              <a:ea typeface="+mn-ea"/>
              <a:cs typeface="+mn-cs"/>
            </a:endParaRPr>
          </a:p>
          <a:p>
            <a:endParaRPr lang="en-MT" dirty="0"/>
          </a:p>
        </p:txBody>
      </p:sp>
      <p:sp>
        <p:nvSpPr>
          <p:cNvPr id="4" name="Slide Number Placeholder 3"/>
          <p:cNvSpPr>
            <a:spLocks noGrp="1"/>
          </p:cNvSpPr>
          <p:nvPr>
            <p:ph type="sldNum" sz="quarter" idx="5"/>
          </p:nvPr>
        </p:nvSpPr>
        <p:spPr/>
        <p:txBody>
          <a:bodyPr/>
          <a:lstStyle/>
          <a:p>
            <a:fld id="{EA7D75CE-51F8-1543-8CC0-A5ED2A06031D}" type="slidenum">
              <a:rPr lang="en-MT" smtClean="0"/>
              <a:t>17</a:t>
            </a:fld>
            <a:endParaRPr lang="en-MT"/>
          </a:p>
        </p:txBody>
      </p:sp>
    </p:spTree>
    <p:extLst>
      <p:ext uri="{BB962C8B-B14F-4D97-AF65-F5344CB8AC3E}">
        <p14:creationId xmlns:p14="http://schemas.microsoft.com/office/powerpoint/2010/main" val="2123214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7D75CE-51F8-1543-8CC0-A5ED2A06031D}" type="slidenum">
              <a:rPr lang="en-MT" smtClean="0"/>
              <a:t>18</a:t>
            </a:fld>
            <a:endParaRPr lang="en-MT"/>
          </a:p>
        </p:txBody>
      </p:sp>
    </p:spTree>
    <p:extLst>
      <p:ext uri="{BB962C8B-B14F-4D97-AF65-F5344CB8AC3E}">
        <p14:creationId xmlns:p14="http://schemas.microsoft.com/office/powerpoint/2010/main" val="2436772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Q Rachel:</a:t>
            </a:r>
            <a:r>
              <a:rPr lang="en-GB" sz="1200" kern="1200" dirty="0">
                <a:solidFill>
                  <a:schemeClr val="tx1"/>
                </a:solidFill>
                <a:effectLst/>
                <a:latin typeface="+mn-lt"/>
                <a:ea typeface="+mn-ea"/>
                <a:cs typeface="+mn-cs"/>
              </a:rPr>
              <a:t> When it comes to AI, how long would such a process take?</a:t>
            </a:r>
          </a:p>
          <a:p>
            <a:r>
              <a:rPr lang="en-GB" sz="1200" kern="1200" dirty="0">
                <a:solidFill>
                  <a:schemeClr val="tx1"/>
                </a:solidFill>
                <a:effectLst/>
                <a:latin typeface="+mn-lt"/>
                <a:ea typeface="+mn-ea"/>
                <a:cs typeface="+mn-cs"/>
              </a:rPr>
              <a:t>A7: How long will the AITP take?</a:t>
            </a:r>
          </a:p>
          <a:p>
            <a:endParaRPr lang="en-MT" dirty="0"/>
          </a:p>
          <a:p>
            <a:r>
              <a:rPr lang="en-GB" sz="1200" b="0" i="0" u="none" strike="noStrike" kern="1200" dirty="0">
                <a:solidFill>
                  <a:schemeClr val="tx1"/>
                </a:solidFill>
                <a:effectLst/>
                <a:latin typeface="+mn-lt"/>
                <a:ea typeface="+mn-ea"/>
                <a:cs typeface="+mn-cs"/>
              </a:rPr>
              <a:t>The length really depends on the project. You have to keep in mind that there are many variables in such projects such as; what data is available, the quality of the data, the volume of data available, which algorithm to use, identifying the best approach to deploy such systems, what training is required, etc. An initial project will probably take between six months and three years. Then the cycle is repeated.</a:t>
            </a:r>
            <a:endParaRPr lang="en-MT" dirty="0"/>
          </a:p>
        </p:txBody>
      </p:sp>
      <p:sp>
        <p:nvSpPr>
          <p:cNvPr id="4" name="Slide Number Placeholder 3"/>
          <p:cNvSpPr>
            <a:spLocks noGrp="1"/>
          </p:cNvSpPr>
          <p:nvPr>
            <p:ph type="sldNum" sz="quarter" idx="5"/>
          </p:nvPr>
        </p:nvSpPr>
        <p:spPr/>
        <p:txBody>
          <a:bodyPr/>
          <a:lstStyle/>
          <a:p>
            <a:fld id="{EA7D75CE-51F8-1543-8CC0-A5ED2A06031D}" type="slidenum">
              <a:rPr lang="en-MT" smtClean="0"/>
              <a:t>21</a:t>
            </a:fld>
            <a:endParaRPr lang="en-MT"/>
          </a:p>
        </p:txBody>
      </p:sp>
    </p:spTree>
    <p:extLst>
      <p:ext uri="{BB962C8B-B14F-4D97-AF65-F5344CB8AC3E}">
        <p14:creationId xmlns:p14="http://schemas.microsoft.com/office/powerpoint/2010/main" val="1695254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T" dirty="0"/>
          </a:p>
        </p:txBody>
      </p:sp>
      <p:sp>
        <p:nvSpPr>
          <p:cNvPr id="4" name="Slide Number Placeholder 3"/>
          <p:cNvSpPr>
            <a:spLocks noGrp="1"/>
          </p:cNvSpPr>
          <p:nvPr>
            <p:ph type="sldNum" sz="quarter" idx="5"/>
          </p:nvPr>
        </p:nvSpPr>
        <p:spPr/>
        <p:txBody>
          <a:bodyPr/>
          <a:lstStyle/>
          <a:p>
            <a:fld id="{EA7D75CE-51F8-1543-8CC0-A5ED2A06031D}" type="slidenum">
              <a:rPr lang="en-MT" smtClean="0"/>
              <a:t>22</a:t>
            </a:fld>
            <a:endParaRPr lang="en-MT"/>
          </a:p>
        </p:txBody>
      </p:sp>
    </p:spTree>
    <p:extLst>
      <p:ext uri="{BB962C8B-B14F-4D97-AF65-F5344CB8AC3E}">
        <p14:creationId xmlns:p14="http://schemas.microsoft.com/office/powerpoint/2010/main" val="2908727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7D75CE-51F8-1543-8CC0-A5ED2A06031D}" type="slidenum">
              <a:rPr lang="en-MT" smtClean="0"/>
              <a:t>3</a:t>
            </a:fld>
            <a:endParaRPr lang="en-MT"/>
          </a:p>
        </p:txBody>
      </p:sp>
    </p:spTree>
    <p:extLst>
      <p:ext uri="{BB962C8B-B14F-4D97-AF65-F5344CB8AC3E}">
        <p14:creationId xmlns:p14="http://schemas.microsoft.com/office/powerpoint/2010/main" val="4073998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forklift truck drivers who never leave their desks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	several screens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	sensors</a:t>
            </a:r>
          </a:p>
          <a:p>
            <a:endParaRPr lang="en-MT" dirty="0"/>
          </a:p>
          <a:p>
            <a:endParaRPr lang="en-MT" dirty="0"/>
          </a:p>
          <a:p>
            <a:r>
              <a:rPr lang="en-MT" dirty="0"/>
              <a:t>USA testing a robot pull over</a:t>
            </a:r>
          </a:p>
          <a:p>
            <a:r>
              <a:rPr lang="en-MT" dirty="0"/>
              <a:t>	police officer stays safe, most dangerous part of their job</a:t>
            </a:r>
          </a:p>
          <a:p>
            <a:r>
              <a:rPr lang="en-MT" dirty="0"/>
              <a:t>	checks car, identification, even inserts spikes under the car</a:t>
            </a:r>
          </a:p>
          <a:p>
            <a:endParaRPr lang="en-MT" dirty="0"/>
          </a:p>
          <a:p>
            <a:r>
              <a:rPr lang="en-MT" dirty="0"/>
              <a:t>Japan robot workers</a:t>
            </a:r>
          </a:p>
          <a:p>
            <a:r>
              <a:rPr lang="en-MT" dirty="0"/>
              <a:t>	caf</a:t>
            </a:r>
            <a:r>
              <a:rPr lang="en-GB" dirty="0" err="1"/>
              <a:t>é</a:t>
            </a:r>
            <a:endParaRPr lang="en-MT" dirty="0"/>
          </a:p>
          <a:p>
            <a:r>
              <a:rPr lang="en-MT" dirty="0"/>
              <a:t>		people with ALS</a:t>
            </a:r>
          </a:p>
          <a:p>
            <a:r>
              <a:rPr lang="en-MT" dirty="0"/>
              <a:t>		move, observe, talk to customers, carry objects</a:t>
            </a:r>
          </a:p>
          <a:p>
            <a:r>
              <a:rPr lang="en-MT" dirty="0"/>
              <a:t>		eye movement of operators</a:t>
            </a:r>
          </a:p>
          <a:p>
            <a:endParaRPr lang="en-MT" dirty="0"/>
          </a:p>
          <a:p>
            <a:r>
              <a:rPr lang="en-MT" dirty="0"/>
              <a:t>New opportunities for disabled people</a:t>
            </a:r>
          </a:p>
          <a:p>
            <a:r>
              <a:rPr lang="en-MT" dirty="0"/>
              <a:t>	how many of them are at home</a:t>
            </a:r>
          </a:p>
          <a:p>
            <a:r>
              <a:rPr lang="en-MT" dirty="0"/>
              <a:t>	frustrated</a:t>
            </a:r>
          </a:p>
          <a:p>
            <a:r>
              <a:rPr lang="en-MT" dirty="0"/>
              <a:t>	can’t earn a living</a:t>
            </a:r>
          </a:p>
          <a:p>
            <a:r>
              <a:rPr lang="en-MT" dirty="0"/>
              <a:t>		give them dignity back with work</a:t>
            </a:r>
          </a:p>
          <a:p>
            <a:r>
              <a:rPr lang="en-MT" dirty="0"/>
              <a:t>	precious resources</a:t>
            </a:r>
          </a:p>
          <a:p>
            <a:r>
              <a:rPr lang="en-MT" dirty="0"/>
              <a:t>		we can use them productively</a:t>
            </a:r>
          </a:p>
        </p:txBody>
      </p:sp>
      <p:sp>
        <p:nvSpPr>
          <p:cNvPr id="4" name="Slide Number Placeholder 3"/>
          <p:cNvSpPr>
            <a:spLocks noGrp="1"/>
          </p:cNvSpPr>
          <p:nvPr>
            <p:ph type="sldNum" sz="quarter" idx="5"/>
          </p:nvPr>
        </p:nvSpPr>
        <p:spPr/>
        <p:txBody>
          <a:bodyPr/>
          <a:lstStyle/>
          <a:p>
            <a:fld id="{EA7D75CE-51F8-1543-8CC0-A5ED2A06031D}" type="slidenum">
              <a:rPr lang="en-MT" smtClean="0"/>
              <a:t>4</a:t>
            </a:fld>
            <a:endParaRPr lang="en-MT"/>
          </a:p>
        </p:txBody>
      </p:sp>
    </p:spTree>
    <p:extLst>
      <p:ext uri="{BB962C8B-B14F-4D97-AF65-F5344CB8AC3E}">
        <p14:creationId xmlns:p14="http://schemas.microsoft.com/office/powerpoint/2010/main" val="3905343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T" dirty="0"/>
              <a:t>Think of nuclear power</a:t>
            </a:r>
          </a:p>
          <a:p>
            <a:endParaRPr lang="en-MT" dirty="0"/>
          </a:p>
          <a:p>
            <a:r>
              <a:rPr lang="en-MT" dirty="0"/>
              <a:t>Our knowledge of AI comes from Hollywood movie</a:t>
            </a:r>
          </a:p>
          <a:p>
            <a:endParaRPr lang="en-MT" dirty="0"/>
          </a:p>
          <a:p>
            <a:endParaRPr lang="en-MT" dirty="0"/>
          </a:p>
        </p:txBody>
      </p:sp>
      <p:sp>
        <p:nvSpPr>
          <p:cNvPr id="4" name="Slide Number Placeholder 3"/>
          <p:cNvSpPr>
            <a:spLocks noGrp="1"/>
          </p:cNvSpPr>
          <p:nvPr>
            <p:ph type="sldNum" sz="quarter" idx="5"/>
          </p:nvPr>
        </p:nvSpPr>
        <p:spPr/>
        <p:txBody>
          <a:bodyPr/>
          <a:lstStyle/>
          <a:p>
            <a:fld id="{EA7D75CE-51F8-1543-8CC0-A5ED2A06031D}" type="slidenum">
              <a:rPr lang="en-MT" smtClean="0"/>
              <a:t>6</a:t>
            </a:fld>
            <a:endParaRPr lang="en-MT"/>
          </a:p>
        </p:txBody>
      </p:sp>
    </p:spTree>
    <p:extLst>
      <p:ext uri="{BB962C8B-B14F-4D97-AF65-F5344CB8AC3E}">
        <p14:creationId xmlns:p14="http://schemas.microsoft.com/office/powerpoint/2010/main" val="3397515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Q Rachel:</a:t>
            </a:r>
            <a:r>
              <a:rPr lang="en-GB" sz="1200" kern="1200" dirty="0">
                <a:solidFill>
                  <a:schemeClr val="tx1"/>
                </a:solidFill>
                <a:effectLst/>
                <a:latin typeface="+mn-lt"/>
                <a:ea typeface="+mn-ea"/>
                <a:cs typeface="+mn-cs"/>
              </a:rPr>
              <a:t> Alexiei, can you explain in simple terms what is AI and the value which it brings to an organisation?</a:t>
            </a:r>
          </a:p>
          <a:p>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Answer A1: What is AI?</a:t>
            </a:r>
          </a:p>
          <a:p>
            <a:r>
              <a:rPr lang="en-GB" sz="1200" kern="1200" dirty="0">
                <a:solidFill>
                  <a:schemeClr val="tx1"/>
                </a:solidFill>
                <a:effectLst/>
                <a:latin typeface="+mn-lt"/>
                <a:ea typeface="+mn-ea"/>
                <a:cs typeface="+mn-cs"/>
              </a:rPr>
              <a:t>Answer A3: What value or </a:t>
            </a:r>
            <a:r>
              <a:rPr lang="en-GB" sz="1200" kern="1200" dirty="0" err="1">
                <a:solidFill>
                  <a:schemeClr val="tx1"/>
                </a:solidFill>
                <a:effectLst/>
                <a:latin typeface="+mn-lt"/>
                <a:ea typeface="+mn-ea"/>
                <a:cs typeface="+mn-cs"/>
              </a:rPr>
              <a:t>disadvatanges</a:t>
            </a:r>
            <a:r>
              <a:rPr lang="en-GB" sz="1200" kern="1200" dirty="0">
                <a:solidFill>
                  <a:schemeClr val="tx1"/>
                </a:solidFill>
                <a:effectLst/>
                <a:latin typeface="+mn-lt"/>
                <a:ea typeface="+mn-ea"/>
                <a:cs typeface="+mn-cs"/>
              </a:rPr>
              <a:t> of AI?</a:t>
            </a:r>
          </a:p>
          <a:p>
            <a:r>
              <a:rPr lang="en-GB" sz="1200" kern="1200" dirty="0">
                <a:solidFill>
                  <a:schemeClr val="tx1"/>
                </a:solidFill>
                <a:effectLst/>
                <a:latin typeface="+mn-lt"/>
                <a:ea typeface="+mn-ea"/>
                <a:cs typeface="+mn-cs"/>
              </a:rPr>
              <a:t>Answer A2: Benefits / capabilities of AI?</a:t>
            </a:r>
          </a:p>
          <a:p>
            <a:endParaRPr lang="en-GB" sz="120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AI is a multidisciplinary area of studies which seeks to create intelligent machines. The term AI is made up of two words, Artificial and Intelligence. Artificial simply means that it is something created by humans. Intelligence is a little more tricky to define since there isn’t a universal agreement on what it is. However, when we see intelligent behaviour, we tend to recognise it immediately. Because of this, we tend to define intelligence in terms of association. In fact, we consider a machine to be intelligent if it performs a function which only an intelligent organism (such as a human) or group of organisms (such as bees) can perform. So to summarise, AI is that field of study which create machines which exhibit intelligent behaviour.</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benefits of AI are various and its capabilities far reaching. It can be as simple as coordinating the climate control in a car, up to automatically managing a nuclear power plant. Because of this, AI is considered as a horizontal field of study which can easily transform practically any other area of study. The benefits of AI include the automation of various functions, the optimisation of different processes and the prediction of future events with an accuracy, which in most cases, is much better than any human can achieve.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AI can bring a lot of value added to any organisation. If the organisation is sitting on a pile of data, AI can easily process that data, analyse it, extract patterns and identify problems. In the case of manual processes, AI can help automate repetitive tasks which might be too tedious and in some cases, a health hazard for humans. An AI system is exact in its work, it does not get bored, suffers no fatigue, can foresee future trends and is capable of handling much more data than a person can ever manage. The disadvantage of such a system is first of all financial, because any AI requires an initial capital investment however, once it is up and running, it would need little to no maintenance. Second, the deployment of an AI system will most probably affect the people working in the organisations. Some of the them might lose their jobs. Others need to be re-skilled in order to learn how to perform different tasks with the assistance of an AI system.</a:t>
            </a:r>
          </a:p>
          <a:p>
            <a:endParaRPr lang="en-GB" sz="1200" b="0" i="0" u="none" strike="noStrike"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MT" dirty="0"/>
          </a:p>
          <a:p>
            <a:endParaRPr lang="en-MT" dirty="0"/>
          </a:p>
          <a:p>
            <a:r>
              <a:rPr lang="en-MT" dirty="0"/>
              <a:t>Initial Capital Intvestment – promote re-engineering scheme</a:t>
            </a:r>
          </a:p>
        </p:txBody>
      </p:sp>
      <p:sp>
        <p:nvSpPr>
          <p:cNvPr id="4" name="Slide Number Placeholder 3"/>
          <p:cNvSpPr>
            <a:spLocks noGrp="1"/>
          </p:cNvSpPr>
          <p:nvPr>
            <p:ph type="sldNum" sz="quarter" idx="5"/>
          </p:nvPr>
        </p:nvSpPr>
        <p:spPr/>
        <p:txBody>
          <a:bodyPr/>
          <a:lstStyle/>
          <a:p>
            <a:fld id="{EA7D75CE-51F8-1543-8CC0-A5ED2A06031D}" type="slidenum">
              <a:rPr lang="en-MT" smtClean="0"/>
              <a:t>7</a:t>
            </a:fld>
            <a:endParaRPr lang="en-MT"/>
          </a:p>
        </p:txBody>
      </p:sp>
    </p:spTree>
    <p:extLst>
      <p:ext uri="{BB962C8B-B14F-4D97-AF65-F5344CB8AC3E}">
        <p14:creationId xmlns:p14="http://schemas.microsoft.com/office/powerpoint/2010/main" val="1852651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Q Rachel:</a:t>
            </a:r>
            <a:r>
              <a:rPr lang="en-GB" sz="1200" kern="1200" dirty="0">
                <a:solidFill>
                  <a:schemeClr val="tx1"/>
                </a:solidFill>
                <a:effectLst/>
                <a:latin typeface="+mn-lt"/>
                <a:ea typeface="+mn-ea"/>
                <a:cs typeface="+mn-cs"/>
              </a:rPr>
              <a:t> But is AI just the flavour of the moment? Is it just Hype?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Only 50% were aware that they had ever interacted with an AI device; however, when made aware of some common AI applications, over 95% indicated that they had used one of these services over the last year </a:t>
            </a:r>
            <a:endParaRPr lang="en-GB" dirty="0">
              <a:effectLst/>
            </a:endParaRPr>
          </a:p>
          <a:p>
            <a:endParaRPr lang="en-GB"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Answer: A4: Practical </a:t>
            </a:r>
            <a:r>
              <a:rPr lang="en-GB" sz="1200" kern="1200" dirty="0" err="1">
                <a:solidFill>
                  <a:schemeClr val="tx1"/>
                </a:solidFill>
                <a:effectLst/>
                <a:latin typeface="+mn-lt"/>
                <a:ea typeface="+mn-ea"/>
                <a:cs typeface="+mn-cs"/>
              </a:rPr>
              <a:t>applicaitons</a:t>
            </a:r>
            <a:r>
              <a:rPr lang="en-GB" sz="1200" kern="1200" dirty="0">
                <a:solidFill>
                  <a:schemeClr val="tx1"/>
                </a:solidFill>
                <a:effectLst/>
                <a:latin typeface="+mn-lt"/>
                <a:ea typeface="+mn-ea"/>
                <a:cs typeface="+mn-cs"/>
              </a:rPr>
              <a:t> in everyday life?</a:t>
            </a:r>
          </a:p>
          <a:p>
            <a:endParaRPr lang="en-MT" dirty="0"/>
          </a:p>
          <a:p>
            <a:r>
              <a:rPr lang="en-GB" sz="1200" b="0" i="0" u="none" strike="noStrike" kern="1200" dirty="0">
                <a:solidFill>
                  <a:schemeClr val="tx1"/>
                </a:solidFill>
                <a:effectLst/>
                <a:latin typeface="+mn-lt"/>
                <a:ea typeface="+mn-ea"/>
                <a:cs typeface="+mn-cs"/>
              </a:rPr>
              <a:t>As you correctly pointed out, AI is a very mature technology. Today, we can find it in almost any device we use. The only problem with AI is that a system which uses AI does not normally acknowledge this fact and as such, people are not aware of all the different AI systems they use in their day-to-day lives. Let me give you some examples. When one searches on Google, it is the AI that is actually sifting through millions of documents in order to locate the information you require. If someone goes on Facebook, it is the AI that is deciding the posts which are visible to the user. The climate control inside a car is managed by an AI system. The ovens which automatically adjust the cooking temperature according to what is being cooked are all managed by an AI system. Spam filters in your email client are powered by AI. The list can go on forever of course. What’s important to keep in mind is that AI is all around us and it is here to stay.</a:t>
            </a:r>
            <a:endParaRPr lang="en-MT" dirty="0"/>
          </a:p>
        </p:txBody>
      </p:sp>
      <p:sp>
        <p:nvSpPr>
          <p:cNvPr id="4" name="Slide Number Placeholder 3"/>
          <p:cNvSpPr>
            <a:spLocks noGrp="1"/>
          </p:cNvSpPr>
          <p:nvPr>
            <p:ph type="sldNum" sz="quarter" idx="5"/>
          </p:nvPr>
        </p:nvSpPr>
        <p:spPr/>
        <p:txBody>
          <a:bodyPr/>
          <a:lstStyle/>
          <a:p>
            <a:fld id="{EA7D75CE-51F8-1543-8CC0-A5ED2A06031D}" type="slidenum">
              <a:rPr lang="en-MT" smtClean="0"/>
              <a:t>8</a:t>
            </a:fld>
            <a:endParaRPr lang="en-MT"/>
          </a:p>
        </p:txBody>
      </p:sp>
    </p:spTree>
    <p:extLst>
      <p:ext uri="{BB962C8B-B14F-4D97-AF65-F5344CB8AC3E}">
        <p14:creationId xmlns:p14="http://schemas.microsoft.com/office/powerpoint/2010/main" val="1606079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Q Alexiei: </a:t>
            </a:r>
            <a:r>
              <a:rPr lang="en-GB" sz="1200" kern="1200" dirty="0">
                <a:solidFill>
                  <a:schemeClr val="tx1"/>
                </a:solidFill>
                <a:effectLst/>
                <a:latin typeface="+mn-lt"/>
                <a:ea typeface="+mn-ea"/>
                <a:cs typeface="+mn-cs"/>
              </a:rPr>
              <a:t>Of course, we’re talking of a very different world over here than the one we know. Rach, what is the impact on jobs? </a:t>
            </a:r>
          </a:p>
          <a:p>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R3: Impact on jobs?</a:t>
            </a:r>
          </a:p>
          <a:p>
            <a:endParaRPr lang="en-MT" dirty="0"/>
          </a:p>
        </p:txBody>
      </p:sp>
      <p:sp>
        <p:nvSpPr>
          <p:cNvPr id="4" name="Slide Number Placeholder 3"/>
          <p:cNvSpPr>
            <a:spLocks noGrp="1"/>
          </p:cNvSpPr>
          <p:nvPr>
            <p:ph type="sldNum" sz="quarter" idx="5"/>
          </p:nvPr>
        </p:nvSpPr>
        <p:spPr/>
        <p:txBody>
          <a:bodyPr/>
          <a:lstStyle/>
          <a:p>
            <a:fld id="{EA7D75CE-51F8-1543-8CC0-A5ED2A06031D}" type="slidenum">
              <a:rPr lang="en-MT" smtClean="0"/>
              <a:t>10</a:t>
            </a:fld>
            <a:endParaRPr lang="en-MT"/>
          </a:p>
        </p:txBody>
      </p:sp>
    </p:spTree>
    <p:extLst>
      <p:ext uri="{BB962C8B-B14F-4D97-AF65-F5344CB8AC3E}">
        <p14:creationId xmlns:p14="http://schemas.microsoft.com/office/powerpoint/2010/main" val="2939070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Bulk is tasks</a:t>
            </a:r>
          </a:p>
          <a:p>
            <a:r>
              <a:rPr lang="en-GB" dirty="0"/>
              <a:t>Lights out </a:t>
            </a:r>
            <a:r>
              <a:rPr lang="en-GB" dirty="0" err="1"/>
              <a:t>manufacturin</a:t>
            </a:r>
            <a:endParaRPr lang="en-GB" dirty="0"/>
          </a:p>
        </p:txBody>
      </p:sp>
      <p:sp>
        <p:nvSpPr>
          <p:cNvPr id="4" name="Slide Number Placeholder 3"/>
          <p:cNvSpPr>
            <a:spLocks noGrp="1"/>
          </p:cNvSpPr>
          <p:nvPr>
            <p:ph type="sldNum" sz="quarter" idx="5"/>
          </p:nvPr>
        </p:nvSpPr>
        <p:spPr/>
        <p:txBody>
          <a:bodyPr/>
          <a:lstStyle/>
          <a:p>
            <a:fld id="{EA7D75CE-51F8-1543-8CC0-A5ED2A06031D}" type="slidenum">
              <a:rPr lang="en-MT" smtClean="0"/>
              <a:t>11</a:t>
            </a:fld>
            <a:endParaRPr lang="en-MT"/>
          </a:p>
        </p:txBody>
      </p:sp>
    </p:spTree>
    <p:extLst>
      <p:ext uri="{BB962C8B-B14F-4D97-AF65-F5344CB8AC3E}">
        <p14:creationId xmlns:p14="http://schemas.microsoft.com/office/powerpoint/2010/main" val="865596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7D75CE-51F8-1543-8CC0-A5ED2A06031D}" type="slidenum">
              <a:rPr lang="en-MT" smtClean="0"/>
              <a:t>14</a:t>
            </a:fld>
            <a:endParaRPr lang="en-MT"/>
          </a:p>
        </p:txBody>
      </p:sp>
    </p:spTree>
    <p:extLst>
      <p:ext uri="{BB962C8B-B14F-4D97-AF65-F5344CB8AC3E}">
        <p14:creationId xmlns:p14="http://schemas.microsoft.com/office/powerpoint/2010/main" val="923183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F4400-BD81-7741-97E3-0D72A3ACC80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MT"/>
          </a:p>
        </p:txBody>
      </p:sp>
      <p:sp>
        <p:nvSpPr>
          <p:cNvPr id="3" name="Subtitle 2">
            <a:extLst>
              <a:ext uri="{FF2B5EF4-FFF2-40B4-BE49-F238E27FC236}">
                <a16:creationId xmlns:a16="http://schemas.microsoft.com/office/drawing/2014/main" id="{A7417A9D-6B37-1E47-AB1E-D4E19E6E5E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MT"/>
          </a:p>
        </p:txBody>
      </p:sp>
      <p:sp>
        <p:nvSpPr>
          <p:cNvPr id="4" name="Date Placeholder 3">
            <a:extLst>
              <a:ext uri="{FF2B5EF4-FFF2-40B4-BE49-F238E27FC236}">
                <a16:creationId xmlns:a16="http://schemas.microsoft.com/office/drawing/2014/main" id="{34C0CE5B-4EF0-C640-A537-4787059621C0}"/>
              </a:ext>
            </a:extLst>
          </p:cNvPr>
          <p:cNvSpPr>
            <a:spLocks noGrp="1"/>
          </p:cNvSpPr>
          <p:nvPr>
            <p:ph type="dt" sz="half" idx="10"/>
          </p:nvPr>
        </p:nvSpPr>
        <p:spPr/>
        <p:txBody>
          <a:bodyPr/>
          <a:lstStyle/>
          <a:p>
            <a:fld id="{8F4EE28F-5661-5A48-B15A-4EECAA190652}" type="datetimeFigureOut">
              <a:rPr lang="en-MT" smtClean="0"/>
              <a:t>14/02/2023</a:t>
            </a:fld>
            <a:endParaRPr lang="en-MT"/>
          </a:p>
        </p:txBody>
      </p:sp>
      <p:sp>
        <p:nvSpPr>
          <p:cNvPr id="5" name="Footer Placeholder 4">
            <a:extLst>
              <a:ext uri="{FF2B5EF4-FFF2-40B4-BE49-F238E27FC236}">
                <a16:creationId xmlns:a16="http://schemas.microsoft.com/office/drawing/2014/main" id="{F6176697-F8F9-6242-B3F7-3DA8CC2DC75B}"/>
              </a:ext>
            </a:extLst>
          </p:cNvPr>
          <p:cNvSpPr>
            <a:spLocks noGrp="1"/>
          </p:cNvSpPr>
          <p:nvPr>
            <p:ph type="ftr" sz="quarter" idx="11"/>
          </p:nvPr>
        </p:nvSpPr>
        <p:spPr/>
        <p:txBody>
          <a:bodyPr/>
          <a:lstStyle/>
          <a:p>
            <a:endParaRPr lang="en-MT"/>
          </a:p>
        </p:txBody>
      </p:sp>
      <p:sp>
        <p:nvSpPr>
          <p:cNvPr id="6" name="Slide Number Placeholder 5">
            <a:extLst>
              <a:ext uri="{FF2B5EF4-FFF2-40B4-BE49-F238E27FC236}">
                <a16:creationId xmlns:a16="http://schemas.microsoft.com/office/drawing/2014/main" id="{E012E003-C777-E345-B8A4-AE29F51674D6}"/>
              </a:ext>
            </a:extLst>
          </p:cNvPr>
          <p:cNvSpPr>
            <a:spLocks noGrp="1"/>
          </p:cNvSpPr>
          <p:nvPr>
            <p:ph type="sldNum" sz="quarter" idx="12"/>
          </p:nvPr>
        </p:nvSpPr>
        <p:spPr/>
        <p:txBody>
          <a:bodyPr/>
          <a:lstStyle/>
          <a:p>
            <a:fld id="{74921A54-8CD5-074B-BBC5-3AAECC0FC628}" type="slidenum">
              <a:rPr lang="en-MT" smtClean="0"/>
              <a:t>‹#›</a:t>
            </a:fld>
            <a:endParaRPr lang="en-MT"/>
          </a:p>
        </p:txBody>
      </p:sp>
    </p:spTree>
    <p:extLst>
      <p:ext uri="{BB962C8B-B14F-4D97-AF65-F5344CB8AC3E}">
        <p14:creationId xmlns:p14="http://schemas.microsoft.com/office/powerpoint/2010/main" val="1668082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A2A1B-F1C2-BD48-BE0D-8138582D8533}"/>
              </a:ext>
            </a:extLst>
          </p:cNvPr>
          <p:cNvSpPr>
            <a:spLocks noGrp="1"/>
          </p:cNvSpPr>
          <p:nvPr>
            <p:ph type="title"/>
          </p:nvPr>
        </p:nvSpPr>
        <p:spPr/>
        <p:txBody>
          <a:bodyPr/>
          <a:lstStyle/>
          <a:p>
            <a:r>
              <a:rPr lang="en-GB"/>
              <a:t>Click to edit Master title style</a:t>
            </a:r>
            <a:endParaRPr lang="en-MT"/>
          </a:p>
        </p:txBody>
      </p:sp>
      <p:sp>
        <p:nvSpPr>
          <p:cNvPr id="3" name="Vertical Text Placeholder 2">
            <a:extLst>
              <a:ext uri="{FF2B5EF4-FFF2-40B4-BE49-F238E27FC236}">
                <a16:creationId xmlns:a16="http://schemas.microsoft.com/office/drawing/2014/main" id="{BB5D31EE-D8DB-CB4C-BF94-FF31B918F0F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4" name="Date Placeholder 3">
            <a:extLst>
              <a:ext uri="{FF2B5EF4-FFF2-40B4-BE49-F238E27FC236}">
                <a16:creationId xmlns:a16="http://schemas.microsoft.com/office/drawing/2014/main" id="{E2E759E0-7D51-3842-BE0B-5081508E8279}"/>
              </a:ext>
            </a:extLst>
          </p:cNvPr>
          <p:cNvSpPr>
            <a:spLocks noGrp="1"/>
          </p:cNvSpPr>
          <p:nvPr>
            <p:ph type="dt" sz="half" idx="10"/>
          </p:nvPr>
        </p:nvSpPr>
        <p:spPr/>
        <p:txBody>
          <a:bodyPr/>
          <a:lstStyle/>
          <a:p>
            <a:fld id="{8F4EE28F-5661-5A48-B15A-4EECAA190652}" type="datetimeFigureOut">
              <a:rPr lang="en-MT" smtClean="0"/>
              <a:t>14/02/2023</a:t>
            </a:fld>
            <a:endParaRPr lang="en-MT"/>
          </a:p>
        </p:txBody>
      </p:sp>
      <p:sp>
        <p:nvSpPr>
          <p:cNvPr id="5" name="Footer Placeholder 4">
            <a:extLst>
              <a:ext uri="{FF2B5EF4-FFF2-40B4-BE49-F238E27FC236}">
                <a16:creationId xmlns:a16="http://schemas.microsoft.com/office/drawing/2014/main" id="{7F51EB74-188F-504C-905C-C4A0365DE06F}"/>
              </a:ext>
            </a:extLst>
          </p:cNvPr>
          <p:cNvSpPr>
            <a:spLocks noGrp="1"/>
          </p:cNvSpPr>
          <p:nvPr>
            <p:ph type="ftr" sz="quarter" idx="11"/>
          </p:nvPr>
        </p:nvSpPr>
        <p:spPr/>
        <p:txBody>
          <a:bodyPr/>
          <a:lstStyle/>
          <a:p>
            <a:endParaRPr lang="en-MT"/>
          </a:p>
        </p:txBody>
      </p:sp>
      <p:sp>
        <p:nvSpPr>
          <p:cNvPr id="6" name="Slide Number Placeholder 5">
            <a:extLst>
              <a:ext uri="{FF2B5EF4-FFF2-40B4-BE49-F238E27FC236}">
                <a16:creationId xmlns:a16="http://schemas.microsoft.com/office/drawing/2014/main" id="{3796A763-0CDC-7B4C-986F-F66C8DE2D96C}"/>
              </a:ext>
            </a:extLst>
          </p:cNvPr>
          <p:cNvSpPr>
            <a:spLocks noGrp="1"/>
          </p:cNvSpPr>
          <p:nvPr>
            <p:ph type="sldNum" sz="quarter" idx="12"/>
          </p:nvPr>
        </p:nvSpPr>
        <p:spPr/>
        <p:txBody>
          <a:bodyPr/>
          <a:lstStyle/>
          <a:p>
            <a:fld id="{74921A54-8CD5-074B-BBC5-3AAECC0FC628}" type="slidenum">
              <a:rPr lang="en-MT" smtClean="0"/>
              <a:t>‹#›</a:t>
            </a:fld>
            <a:endParaRPr lang="en-MT"/>
          </a:p>
        </p:txBody>
      </p:sp>
    </p:spTree>
    <p:extLst>
      <p:ext uri="{BB962C8B-B14F-4D97-AF65-F5344CB8AC3E}">
        <p14:creationId xmlns:p14="http://schemas.microsoft.com/office/powerpoint/2010/main" val="2053057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7D5E2-F02B-0848-9DEB-92B94D94913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MT"/>
          </a:p>
        </p:txBody>
      </p:sp>
      <p:sp>
        <p:nvSpPr>
          <p:cNvPr id="3" name="Vertical Text Placeholder 2">
            <a:extLst>
              <a:ext uri="{FF2B5EF4-FFF2-40B4-BE49-F238E27FC236}">
                <a16:creationId xmlns:a16="http://schemas.microsoft.com/office/drawing/2014/main" id="{FA3B9215-86BB-F34C-8C7B-553D8A3F685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4" name="Date Placeholder 3">
            <a:extLst>
              <a:ext uri="{FF2B5EF4-FFF2-40B4-BE49-F238E27FC236}">
                <a16:creationId xmlns:a16="http://schemas.microsoft.com/office/drawing/2014/main" id="{00B94857-2A9F-BE42-B1F8-3D9429D2E6A4}"/>
              </a:ext>
            </a:extLst>
          </p:cNvPr>
          <p:cNvSpPr>
            <a:spLocks noGrp="1"/>
          </p:cNvSpPr>
          <p:nvPr>
            <p:ph type="dt" sz="half" idx="10"/>
          </p:nvPr>
        </p:nvSpPr>
        <p:spPr/>
        <p:txBody>
          <a:bodyPr/>
          <a:lstStyle/>
          <a:p>
            <a:fld id="{8F4EE28F-5661-5A48-B15A-4EECAA190652}" type="datetimeFigureOut">
              <a:rPr lang="en-MT" smtClean="0"/>
              <a:t>14/02/2023</a:t>
            </a:fld>
            <a:endParaRPr lang="en-MT"/>
          </a:p>
        </p:txBody>
      </p:sp>
      <p:sp>
        <p:nvSpPr>
          <p:cNvPr id="5" name="Footer Placeholder 4">
            <a:extLst>
              <a:ext uri="{FF2B5EF4-FFF2-40B4-BE49-F238E27FC236}">
                <a16:creationId xmlns:a16="http://schemas.microsoft.com/office/drawing/2014/main" id="{88F1815D-7C6E-D749-A86F-143D42724FF1}"/>
              </a:ext>
            </a:extLst>
          </p:cNvPr>
          <p:cNvSpPr>
            <a:spLocks noGrp="1"/>
          </p:cNvSpPr>
          <p:nvPr>
            <p:ph type="ftr" sz="quarter" idx="11"/>
          </p:nvPr>
        </p:nvSpPr>
        <p:spPr/>
        <p:txBody>
          <a:bodyPr/>
          <a:lstStyle/>
          <a:p>
            <a:endParaRPr lang="en-MT"/>
          </a:p>
        </p:txBody>
      </p:sp>
      <p:sp>
        <p:nvSpPr>
          <p:cNvPr id="6" name="Slide Number Placeholder 5">
            <a:extLst>
              <a:ext uri="{FF2B5EF4-FFF2-40B4-BE49-F238E27FC236}">
                <a16:creationId xmlns:a16="http://schemas.microsoft.com/office/drawing/2014/main" id="{0CE82B39-3AAA-6F45-B767-0A698E9741F1}"/>
              </a:ext>
            </a:extLst>
          </p:cNvPr>
          <p:cNvSpPr>
            <a:spLocks noGrp="1"/>
          </p:cNvSpPr>
          <p:nvPr>
            <p:ph type="sldNum" sz="quarter" idx="12"/>
          </p:nvPr>
        </p:nvSpPr>
        <p:spPr/>
        <p:txBody>
          <a:bodyPr/>
          <a:lstStyle/>
          <a:p>
            <a:fld id="{74921A54-8CD5-074B-BBC5-3AAECC0FC628}" type="slidenum">
              <a:rPr lang="en-MT" smtClean="0"/>
              <a:t>‹#›</a:t>
            </a:fld>
            <a:endParaRPr lang="en-MT"/>
          </a:p>
        </p:txBody>
      </p:sp>
    </p:spTree>
    <p:extLst>
      <p:ext uri="{BB962C8B-B14F-4D97-AF65-F5344CB8AC3E}">
        <p14:creationId xmlns:p14="http://schemas.microsoft.com/office/powerpoint/2010/main" val="2421622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81A7E-228B-C24A-A76C-1FF70CA2AED1}"/>
              </a:ext>
            </a:extLst>
          </p:cNvPr>
          <p:cNvSpPr>
            <a:spLocks noGrp="1"/>
          </p:cNvSpPr>
          <p:nvPr>
            <p:ph type="title"/>
          </p:nvPr>
        </p:nvSpPr>
        <p:spPr/>
        <p:txBody>
          <a:bodyPr/>
          <a:lstStyle/>
          <a:p>
            <a:r>
              <a:rPr lang="en-GB"/>
              <a:t>Click to edit Master title style</a:t>
            </a:r>
            <a:endParaRPr lang="en-MT"/>
          </a:p>
        </p:txBody>
      </p:sp>
      <p:sp>
        <p:nvSpPr>
          <p:cNvPr id="3" name="Content Placeholder 2">
            <a:extLst>
              <a:ext uri="{FF2B5EF4-FFF2-40B4-BE49-F238E27FC236}">
                <a16:creationId xmlns:a16="http://schemas.microsoft.com/office/drawing/2014/main" id="{D98DD479-3E7B-5E41-AC1A-20429630E8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4" name="Date Placeholder 3">
            <a:extLst>
              <a:ext uri="{FF2B5EF4-FFF2-40B4-BE49-F238E27FC236}">
                <a16:creationId xmlns:a16="http://schemas.microsoft.com/office/drawing/2014/main" id="{0090D93E-5732-D34C-B504-4FFEFDC3A639}"/>
              </a:ext>
            </a:extLst>
          </p:cNvPr>
          <p:cNvSpPr>
            <a:spLocks noGrp="1"/>
          </p:cNvSpPr>
          <p:nvPr>
            <p:ph type="dt" sz="half" idx="10"/>
          </p:nvPr>
        </p:nvSpPr>
        <p:spPr/>
        <p:txBody>
          <a:bodyPr/>
          <a:lstStyle/>
          <a:p>
            <a:fld id="{8F4EE28F-5661-5A48-B15A-4EECAA190652}" type="datetimeFigureOut">
              <a:rPr lang="en-MT" smtClean="0"/>
              <a:t>14/02/2023</a:t>
            </a:fld>
            <a:endParaRPr lang="en-MT"/>
          </a:p>
        </p:txBody>
      </p:sp>
      <p:sp>
        <p:nvSpPr>
          <p:cNvPr id="5" name="Footer Placeholder 4">
            <a:extLst>
              <a:ext uri="{FF2B5EF4-FFF2-40B4-BE49-F238E27FC236}">
                <a16:creationId xmlns:a16="http://schemas.microsoft.com/office/drawing/2014/main" id="{995AAA21-39D3-EF48-BE04-974BDC509DDD}"/>
              </a:ext>
            </a:extLst>
          </p:cNvPr>
          <p:cNvSpPr>
            <a:spLocks noGrp="1"/>
          </p:cNvSpPr>
          <p:nvPr>
            <p:ph type="ftr" sz="quarter" idx="11"/>
          </p:nvPr>
        </p:nvSpPr>
        <p:spPr/>
        <p:txBody>
          <a:bodyPr/>
          <a:lstStyle/>
          <a:p>
            <a:endParaRPr lang="en-MT"/>
          </a:p>
        </p:txBody>
      </p:sp>
      <p:sp>
        <p:nvSpPr>
          <p:cNvPr id="6" name="Slide Number Placeholder 5">
            <a:extLst>
              <a:ext uri="{FF2B5EF4-FFF2-40B4-BE49-F238E27FC236}">
                <a16:creationId xmlns:a16="http://schemas.microsoft.com/office/drawing/2014/main" id="{D6FA45A1-9DE2-0343-A4C1-C21CAAD0F504}"/>
              </a:ext>
            </a:extLst>
          </p:cNvPr>
          <p:cNvSpPr>
            <a:spLocks noGrp="1"/>
          </p:cNvSpPr>
          <p:nvPr>
            <p:ph type="sldNum" sz="quarter" idx="12"/>
          </p:nvPr>
        </p:nvSpPr>
        <p:spPr/>
        <p:txBody>
          <a:bodyPr/>
          <a:lstStyle/>
          <a:p>
            <a:fld id="{74921A54-8CD5-074B-BBC5-3AAECC0FC628}" type="slidenum">
              <a:rPr lang="en-MT" smtClean="0"/>
              <a:t>‹#›</a:t>
            </a:fld>
            <a:endParaRPr lang="en-MT"/>
          </a:p>
        </p:txBody>
      </p:sp>
    </p:spTree>
    <p:extLst>
      <p:ext uri="{BB962C8B-B14F-4D97-AF65-F5344CB8AC3E}">
        <p14:creationId xmlns:p14="http://schemas.microsoft.com/office/powerpoint/2010/main" val="552955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E223D-96A8-654F-B1EE-64E6AD7F5DA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MT"/>
          </a:p>
        </p:txBody>
      </p:sp>
      <p:sp>
        <p:nvSpPr>
          <p:cNvPr id="3" name="Text Placeholder 2">
            <a:extLst>
              <a:ext uri="{FF2B5EF4-FFF2-40B4-BE49-F238E27FC236}">
                <a16:creationId xmlns:a16="http://schemas.microsoft.com/office/drawing/2014/main" id="{BA957064-A115-1B4E-945A-C46EC9D231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CAFEB94-C8F2-2D4F-BDB3-209EF95CA1BA}"/>
              </a:ext>
            </a:extLst>
          </p:cNvPr>
          <p:cNvSpPr>
            <a:spLocks noGrp="1"/>
          </p:cNvSpPr>
          <p:nvPr>
            <p:ph type="dt" sz="half" idx="10"/>
          </p:nvPr>
        </p:nvSpPr>
        <p:spPr/>
        <p:txBody>
          <a:bodyPr/>
          <a:lstStyle/>
          <a:p>
            <a:fld id="{8F4EE28F-5661-5A48-B15A-4EECAA190652}" type="datetimeFigureOut">
              <a:rPr lang="en-MT" smtClean="0"/>
              <a:t>14/02/2023</a:t>
            </a:fld>
            <a:endParaRPr lang="en-MT"/>
          </a:p>
        </p:txBody>
      </p:sp>
      <p:sp>
        <p:nvSpPr>
          <p:cNvPr id="5" name="Footer Placeholder 4">
            <a:extLst>
              <a:ext uri="{FF2B5EF4-FFF2-40B4-BE49-F238E27FC236}">
                <a16:creationId xmlns:a16="http://schemas.microsoft.com/office/drawing/2014/main" id="{E474F87F-1799-0B4F-8EB6-98B929DD808D}"/>
              </a:ext>
            </a:extLst>
          </p:cNvPr>
          <p:cNvSpPr>
            <a:spLocks noGrp="1"/>
          </p:cNvSpPr>
          <p:nvPr>
            <p:ph type="ftr" sz="quarter" idx="11"/>
          </p:nvPr>
        </p:nvSpPr>
        <p:spPr/>
        <p:txBody>
          <a:bodyPr/>
          <a:lstStyle/>
          <a:p>
            <a:endParaRPr lang="en-MT"/>
          </a:p>
        </p:txBody>
      </p:sp>
      <p:sp>
        <p:nvSpPr>
          <p:cNvPr id="6" name="Slide Number Placeholder 5">
            <a:extLst>
              <a:ext uri="{FF2B5EF4-FFF2-40B4-BE49-F238E27FC236}">
                <a16:creationId xmlns:a16="http://schemas.microsoft.com/office/drawing/2014/main" id="{E4AE48FB-8C3E-D74C-A739-E14D1912CA92}"/>
              </a:ext>
            </a:extLst>
          </p:cNvPr>
          <p:cNvSpPr>
            <a:spLocks noGrp="1"/>
          </p:cNvSpPr>
          <p:nvPr>
            <p:ph type="sldNum" sz="quarter" idx="12"/>
          </p:nvPr>
        </p:nvSpPr>
        <p:spPr/>
        <p:txBody>
          <a:bodyPr/>
          <a:lstStyle/>
          <a:p>
            <a:fld id="{74921A54-8CD5-074B-BBC5-3AAECC0FC628}" type="slidenum">
              <a:rPr lang="en-MT" smtClean="0"/>
              <a:t>‹#›</a:t>
            </a:fld>
            <a:endParaRPr lang="en-MT"/>
          </a:p>
        </p:txBody>
      </p:sp>
    </p:spTree>
    <p:extLst>
      <p:ext uri="{BB962C8B-B14F-4D97-AF65-F5344CB8AC3E}">
        <p14:creationId xmlns:p14="http://schemas.microsoft.com/office/powerpoint/2010/main" val="1789598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A1A9A-872C-C948-9F52-F1979B4FD64E}"/>
              </a:ext>
            </a:extLst>
          </p:cNvPr>
          <p:cNvSpPr>
            <a:spLocks noGrp="1"/>
          </p:cNvSpPr>
          <p:nvPr>
            <p:ph type="title"/>
          </p:nvPr>
        </p:nvSpPr>
        <p:spPr/>
        <p:txBody>
          <a:bodyPr/>
          <a:lstStyle/>
          <a:p>
            <a:r>
              <a:rPr lang="en-GB"/>
              <a:t>Click to edit Master title style</a:t>
            </a:r>
            <a:endParaRPr lang="en-MT"/>
          </a:p>
        </p:txBody>
      </p:sp>
      <p:sp>
        <p:nvSpPr>
          <p:cNvPr id="3" name="Content Placeholder 2">
            <a:extLst>
              <a:ext uri="{FF2B5EF4-FFF2-40B4-BE49-F238E27FC236}">
                <a16:creationId xmlns:a16="http://schemas.microsoft.com/office/drawing/2014/main" id="{B9B5EA3E-18D8-154C-A6C9-F88F7758BDF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4" name="Content Placeholder 3">
            <a:extLst>
              <a:ext uri="{FF2B5EF4-FFF2-40B4-BE49-F238E27FC236}">
                <a16:creationId xmlns:a16="http://schemas.microsoft.com/office/drawing/2014/main" id="{685C5E87-CAF4-AB48-ADB9-F138E58E308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5" name="Date Placeholder 4">
            <a:extLst>
              <a:ext uri="{FF2B5EF4-FFF2-40B4-BE49-F238E27FC236}">
                <a16:creationId xmlns:a16="http://schemas.microsoft.com/office/drawing/2014/main" id="{10791AB6-6C05-4F48-8B4F-71FFE8CDD8F6}"/>
              </a:ext>
            </a:extLst>
          </p:cNvPr>
          <p:cNvSpPr>
            <a:spLocks noGrp="1"/>
          </p:cNvSpPr>
          <p:nvPr>
            <p:ph type="dt" sz="half" idx="10"/>
          </p:nvPr>
        </p:nvSpPr>
        <p:spPr/>
        <p:txBody>
          <a:bodyPr/>
          <a:lstStyle/>
          <a:p>
            <a:fld id="{8F4EE28F-5661-5A48-B15A-4EECAA190652}" type="datetimeFigureOut">
              <a:rPr lang="en-MT" smtClean="0"/>
              <a:t>14/02/2023</a:t>
            </a:fld>
            <a:endParaRPr lang="en-MT"/>
          </a:p>
        </p:txBody>
      </p:sp>
      <p:sp>
        <p:nvSpPr>
          <p:cNvPr id="6" name="Footer Placeholder 5">
            <a:extLst>
              <a:ext uri="{FF2B5EF4-FFF2-40B4-BE49-F238E27FC236}">
                <a16:creationId xmlns:a16="http://schemas.microsoft.com/office/drawing/2014/main" id="{59C74D6C-52FE-5144-9588-696718751A83}"/>
              </a:ext>
            </a:extLst>
          </p:cNvPr>
          <p:cNvSpPr>
            <a:spLocks noGrp="1"/>
          </p:cNvSpPr>
          <p:nvPr>
            <p:ph type="ftr" sz="quarter" idx="11"/>
          </p:nvPr>
        </p:nvSpPr>
        <p:spPr/>
        <p:txBody>
          <a:bodyPr/>
          <a:lstStyle/>
          <a:p>
            <a:endParaRPr lang="en-MT"/>
          </a:p>
        </p:txBody>
      </p:sp>
      <p:sp>
        <p:nvSpPr>
          <p:cNvPr id="7" name="Slide Number Placeholder 6">
            <a:extLst>
              <a:ext uri="{FF2B5EF4-FFF2-40B4-BE49-F238E27FC236}">
                <a16:creationId xmlns:a16="http://schemas.microsoft.com/office/drawing/2014/main" id="{9B0C0251-2FBD-7E48-882A-9AE484509DAE}"/>
              </a:ext>
            </a:extLst>
          </p:cNvPr>
          <p:cNvSpPr>
            <a:spLocks noGrp="1"/>
          </p:cNvSpPr>
          <p:nvPr>
            <p:ph type="sldNum" sz="quarter" idx="12"/>
          </p:nvPr>
        </p:nvSpPr>
        <p:spPr/>
        <p:txBody>
          <a:bodyPr/>
          <a:lstStyle/>
          <a:p>
            <a:fld id="{74921A54-8CD5-074B-BBC5-3AAECC0FC628}" type="slidenum">
              <a:rPr lang="en-MT" smtClean="0"/>
              <a:t>‹#›</a:t>
            </a:fld>
            <a:endParaRPr lang="en-MT"/>
          </a:p>
        </p:txBody>
      </p:sp>
    </p:spTree>
    <p:extLst>
      <p:ext uri="{BB962C8B-B14F-4D97-AF65-F5344CB8AC3E}">
        <p14:creationId xmlns:p14="http://schemas.microsoft.com/office/powerpoint/2010/main" val="295030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29927-E156-3741-9A0A-218FF454C69B}"/>
              </a:ext>
            </a:extLst>
          </p:cNvPr>
          <p:cNvSpPr>
            <a:spLocks noGrp="1"/>
          </p:cNvSpPr>
          <p:nvPr>
            <p:ph type="title"/>
          </p:nvPr>
        </p:nvSpPr>
        <p:spPr>
          <a:xfrm>
            <a:off x="839788" y="365125"/>
            <a:ext cx="10515600" cy="1325563"/>
          </a:xfrm>
        </p:spPr>
        <p:txBody>
          <a:bodyPr/>
          <a:lstStyle/>
          <a:p>
            <a:r>
              <a:rPr lang="en-GB"/>
              <a:t>Click to edit Master title style</a:t>
            </a:r>
            <a:endParaRPr lang="en-MT"/>
          </a:p>
        </p:txBody>
      </p:sp>
      <p:sp>
        <p:nvSpPr>
          <p:cNvPr id="3" name="Text Placeholder 2">
            <a:extLst>
              <a:ext uri="{FF2B5EF4-FFF2-40B4-BE49-F238E27FC236}">
                <a16:creationId xmlns:a16="http://schemas.microsoft.com/office/drawing/2014/main" id="{BCCE4A7A-8253-8F40-9892-6CD998B93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6519F8D-407A-7943-B610-628B6A0C333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5" name="Text Placeholder 4">
            <a:extLst>
              <a:ext uri="{FF2B5EF4-FFF2-40B4-BE49-F238E27FC236}">
                <a16:creationId xmlns:a16="http://schemas.microsoft.com/office/drawing/2014/main" id="{FF803F2E-8F14-8242-B21D-2C3EDA9B85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2565BAE-F84F-1740-B1F8-A2D3345021D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7" name="Date Placeholder 6">
            <a:extLst>
              <a:ext uri="{FF2B5EF4-FFF2-40B4-BE49-F238E27FC236}">
                <a16:creationId xmlns:a16="http://schemas.microsoft.com/office/drawing/2014/main" id="{F02076FE-88FA-2A48-B1D8-D0F3475BB1D3}"/>
              </a:ext>
            </a:extLst>
          </p:cNvPr>
          <p:cNvSpPr>
            <a:spLocks noGrp="1"/>
          </p:cNvSpPr>
          <p:nvPr>
            <p:ph type="dt" sz="half" idx="10"/>
          </p:nvPr>
        </p:nvSpPr>
        <p:spPr/>
        <p:txBody>
          <a:bodyPr/>
          <a:lstStyle/>
          <a:p>
            <a:fld id="{8F4EE28F-5661-5A48-B15A-4EECAA190652}" type="datetimeFigureOut">
              <a:rPr lang="en-MT" smtClean="0"/>
              <a:t>14/02/2023</a:t>
            </a:fld>
            <a:endParaRPr lang="en-MT"/>
          </a:p>
        </p:txBody>
      </p:sp>
      <p:sp>
        <p:nvSpPr>
          <p:cNvPr id="8" name="Footer Placeholder 7">
            <a:extLst>
              <a:ext uri="{FF2B5EF4-FFF2-40B4-BE49-F238E27FC236}">
                <a16:creationId xmlns:a16="http://schemas.microsoft.com/office/drawing/2014/main" id="{D319C605-3FB3-384D-8215-5DF952B15C31}"/>
              </a:ext>
            </a:extLst>
          </p:cNvPr>
          <p:cNvSpPr>
            <a:spLocks noGrp="1"/>
          </p:cNvSpPr>
          <p:nvPr>
            <p:ph type="ftr" sz="quarter" idx="11"/>
          </p:nvPr>
        </p:nvSpPr>
        <p:spPr/>
        <p:txBody>
          <a:bodyPr/>
          <a:lstStyle/>
          <a:p>
            <a:endParaRPr lang="en-MT"/>
          </a:p>
        </p:txBody>
      </p:sp>
      <p:sp>
        <p:nvSpPr>
          <p:cNvPr id="9" name="Slide Number Placeholder 8">
            <a:extLst>
              <a:ext uri="{FF2B5EF4-FFF2-40B4-BE49-F238E27FC236}">
                <a16:creationId xmlns:a16="http://schemas.microsoft.com/office/drawing/2014/main" id="{E75D76A0-5124-FC48-A23C-3741FC06F21F}"/>
              </a:ext>
            </a:extLst>
          </p:cNvPr>
          <p:cNvSpPr>
            <a:spLocks noGrp="1"/>
          </p:cNvSpPr>
          <p:nvPr>
            <p:ph type="sldNum" sz="quarter" idx="12"/>
          </p:nvPr>
        </p:nvSpPr>
        <p:spPr/>
        <p:txBody>
          <a:bodyPr/>
          <a:lstStyle/>
          <a:p>
            <a:fld id="{74921A54-8CD5-074B-BBC5-3AAECC0FC628}" type="slidenum">
              <a:rPr lang="en-MT" smtClean="0"/>
              <a:t>‹#›</a:t>
            </a:fld>
            <a:endParaRPr lang="en-MT"/>
          </a:p>
        </p:txBody>
      </p:sp>
    </p:spTree>
    <p:extLst>
      <p:ext uri="{BB962C8B-B14F-4D97-AF65-F5344CB8AC3E}">
        <p14:creationId xmlns:p14="http://schemas.microsoft.com/office/powerpoint/2010/main" val="126378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09231-DF6B-0B40-AB33-1858F9F75B8D}"/>
              </a:ext>
            </a:extLst>
          </p:cNvPr>
          <p:cNvSpPr>
            <a:spLocks noGrp="1"/>
          </p:cNvSpPr>
          <p:nvPr>
            <p:ph type="title"/>
          </p:nvPr>
        </p:nvSpPr>
        <p:spPr/>
        <p:txBody>
          <a:bodyPr/>
          <a:lstStyle/>
          <a:p>
            <a:r>
              <a:rPr lang="en-GB"/>
              <a:t>Click to edit Master title style</a:t>
            </a:r>
            <a:endParaRPr lang="en-MT"/>
          </a:p>
        </p:txBody>
      </p:sp>
      <p:sp>
        <p:nvSpPr>
          <p:cNvPr id="3" name="Date Placeholder 2">
            <a:extLst>
              <a:ext uri="{FF2B5EF4-FFF2-40B4-BE49-F238E27FC236}">
                <a16:creationId xmlns:a16="http://schemas.microsoft.com/office/drawing/2014/main" id="{3081A4FA-9569-C749-BBD1-CB877CE492E9}"/>
              </a:ext>
            </a:extLst>
          </p:cNvPr>
          <p:cNvSpPr>
            <a:spLocks noGrp="1"/>
          </p:cNvSpPr>
          <p:nvPr>
            <p:ph type="dt" sz="half" idx="10"/>
          </p:nvPr>
        </p:nvSpPr>
        <p:spPr/>
        <p:txBody>
          <a:bodyPr/>
          <a:lstStyle/>
          <a:p>
            <a:fld id="{8F4EE28F-5661-5A48-B15A-4EECAA190652}" type="datetimeFigureOut">
              <a:rPr lang="en-MT" smtClean="0"/>
              <a:t>14/02/2023</a:t>
            </a:fld>
            <a:endParaRPr lang="en-MT"/>
          </a:p>
        </p:txBody>
      </p:sp>
      <p:sp>
        <p:nvSpPr>
          <p:cNvPr id="4" name="Footer Placeholder 3">
            <a:extLst>
              <a:ext uri="{FF2B5EF4-FFF2-40B4-BE49-F238E27FC236}">
                <a16:creationId xmlns:a16="http://schemas.microsoft.com/office/drawing/2014/main" id="{6AA6B569-9697-674A-8512-F0121F330C72}"/>
              </a:ext>
            </a:extLst>
          </p:cNvPr>
          <p:cNvSpPr>
            <a:spLocks noGrp="1"/>
          </p:cNvSpPr>
          <p:nvPr>
            <p:ph type="ftr" sz="quarter" idx="11"/>
          </p:nvPr>
        </p:nvSpPr>
        <p:spPr/>
        <p:txBody>
          <a:bodyPr/>
          <a:lstStyle/>
          <a:p>
            <a:endParaRPr lang="en-MT"/>
          </a:p>
        </p:txBody>
      </p:sp>
      <p:sp>
        <p:nvSpPr>
          <p:cNvPr id="5" name="Slide Number Placeholder 4">
            <a:extLst>
              <a:ext uri="{FF2B5EF4-FFF2-40B4-BE49-F238E27FC236}">
                <a16:creationId xmlns:a16="http://schemas.microsoft.com/office/drawing/2014/main" id="{DF4519CE-BC42-084B-8182-66FA0D55A5A6}"/>
              </a:ext>
            </a:extLst>
          </p:cNvPr>
          <p:cNvSpPr>
            <a:spLocks noGrp="1"/>
          </p:cNvSpPr>
          <p:nvPr>
            <p:ph type="sldNum" sz="quarter" idx="12"/>
          </p:nvPr>
        </p:nvSpPr>
        <p:spPr/>
        <p:txBody>
          <a:bodyPr/>
          <a:lstStyle/>
          <a:p>
            <a:fld id="{74921A54-8CD5-074B-BBC5-3AAECC0FC628}" type="slidenum">
              <a:rPr lang="en-MT" smtClean="0"/>
              <a:t>‹#›</a:t>
            </a:fld>
            <a:endParaRPr lang="en-MT"/>
          </a:p>
        </p:txBody>
      </p:sp>
    </p:spTree>
    <p:extLst>
      <p:ext uri="{BB962C8B-B14F-4D97-AF65-F5344CB8AC3E}">
        <p14:creationId xmlns:p14="http://schemas.microsoft.com/office/powerpoint/2010/main" val="3188956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A50276-799A-654F-9790-5FE2F9B65319}"/>
              </a:ext>
            </a:extLst>
          </p:cNvPr>
          <p:cNvSpPr>
            <a:spLocks noGrp="1"/>
          </p:cNvSpPr>
          <p:nvPr>
            <p:ph type="dt" sz="half" idx="10"/>
          </p:nvPr>
        </p:nvSpPr>
        <p:spPr/>
        <p:txBody>
          <a:bodyPr/>
          <a:lstStyle/>
          <a:p>
            <a:fld id="{8F4EE28F-5661-5A48-B15A-4EECAA190652}" type="datetimeFigureOut">
              <a:rPr lang="en-MT" smtClean="0"/>
              <a:t>14/02/2023</a:t>
            </a:fld>
            <a:endParaRPr lang="en-MT"/>
          </a:p>
        </p:txBody>
      </p:sp>
      <p:sp>
        <p:nvSpPr>
          <p:cNvPr id="3" name="Footer Placeholder 2">
            <a:extLst>
              <a:ext uri="{FF2B5EF4-FFF2-40B4-BE49-F238E27FC236}">
                <a16:creationId xmlns:a16="http://schemas.microsoft.com/office/drawing/2014/main" id="{662FC09D-0BD1-8142-9224-32975B00DDB4}"/>
              </a:ext>
            </a:extLst>
          </p:cNvPr>
          <p:cNvSpPr>
            <a:spLocks noGrp="1"/>
          </p:cNvSpPr>
          <p:nvPr>
            <p:ph type="ftr" sz="quarter" idx="11"/>
          </p:nvPr>
        </p:nvSpPr>
        <p:spPr/>
        <p:txBody>
          <a:bodyPr/>
          <a:lstStyle/>
          <a:p>
            <a:endParaRPr lang="en-MT"/>
          </a:p>
        </p:txBody>
      </p:sp>
      <p:sp>
        <p:nvSpPr>
          <p:cNvPr id="4" name="Slide Number Placeholder 3">
            <a:extLst>
              <a:ext uri="{FF2B5EF4-FFF2-40B4-BE49-F238E27FC236}">
                <a16:creationId xmlns:a16="http://schemas.microsoft.com/office/drawing/2014/main" id="{5F3EF17A-CA4B-2748-8A43-1BAAAB149357}"/>
              </a:ext>
            </a:extLst>
          </p:cNvPr>
          <p:cNvSpPr>
            <a:spLocks noGrp="1"/>
          </p:cNvSpPr>
          <p:nvPr>
            <p:ph type="sldNum" sz="quarter" idx="12"/>
          </p:nvPr>
        </p:nvSpPr>
        <p:spPr/>
        <p:txBody>
          <a:bodyPr/>
          <a:lstStyle/>
          <a:p>
            <a:fld id="{74921A54-8CD5-074B-BBC5-3AAECC0FC628}" type="slidenum">
              <a:rPr lang="en-MT" smtClean="0"/>
              <a:t>‹#›</a:t>
            </a:fld>
            <a:endParaRPr lang="en-MT"/>
          </a:p>
        </p:txBody>
      </p:sp>
    </p:spTree>
    <p:extLst>
      <p:ext uri="{BB962C8B-B14F-4D97-AF65-F5344CB8AC3E}">
        <p14:creationId xmlns:p14="http://schemas.microsoft.com/office/powerpoint/2010/main" val="2491055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A7BA-4BC3-6141-967E-2A3A9AA9FD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MT"/>
          </a:p>
        </p:txBody>
      </p:sp>
      <p:sp>
        <p:nvSpPr>
          <p:cNvPr id="3" name="Content Placeholder 2">
            <a:extLst>
              <a:ext uri="{FF2B5EF4-FFF2-40B4-BE49-F238E27FC236}">
                <a16:creationId xmlns:a16="http://schemas.microsoft.com/office/drawing/2014/main" id="{02616D08-E7DE-9641-BF96-28DA4B5308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4" name="Text Placeholder 3">
            <a:extLst>
              <a:ext uri="{FF2B5EF4-FFF2-40B4-BE49-F238E27FC236}">
                <a16:creationId xmlns:a16="http://schemas.microsoft.com/office/drawing/2014/main" id="{38D0F361-60AD-E44E-9D1C-C617DBB7BE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5835AF-82CA-7C45-BE07-DACC9D9B9362}"/>
              </a:ext>
            </a:extLst>
          </p:cNvPr>
          <p:cNvSpPr>
            <a:spLocks noGrp="1"/>
          </p:cNvSpPr>
          <p:nvPr>
            <p:ph type="dt" sz="half" idx="10"/>
          </p:nvPr>
        </p:nvSpPr>
        <p:spPr/>
        <p:txBody>
          <a:bodyPr/>
          <a:lstStyle/>
          <a:p>
            <a:fld id="{8F4EE28F-5661-5A48-B15A-4EECAA190652}" type="datetimeFigureOut">
              <a:rPr lang="en-MT" smtClean="0"/>
              <a:t>14/02/2023</a:t>
            </a:fld>
            <a:endParaRPr lang="en-MT"/>
          </a:p>
        </p:txBody>
      </p:sp>
      <p:sp>
        <p:nvSpPr>
          <p:cNvPr id="6" name="Footer Placeholder 5">
            <a:extLst>
              <a:ext uri="{FF2B5EF4-FFF2-40B4-BE49-F238E27FC236}">
                <a16:creationId xmlns:a16="http://schemas.microsoft.com/office/drawing/2014/main" id="{301542F2-7921-A247-B161-E9959C2A6738}"/>
              </a:ext>
            </a:extLst>
          </p:cNvPr>
          <p:cNvSpPr>
            <a:spLocks noGrp="1"/>
          </p:cNvSpPr>
          <p:nvPr>
            <p:ph type="ftr" sz="quarter" idx="11"/>
          </p:nvPr>
        </p:nvSpPr>
        <p:spPr/>
        <p:txBody>
          <a:bodyPr/>
          <a:lstStyle/>
          <a:p>
            <a:endParaRPr lang="en-MT"/>
          </a:p>
        </p:txBody>
      </p:sp>
      <p:sp>
        <p:nvSpPr>
          <p:cNvPr id="7" name="Slide Number Placeholder 6">
            <a:extLst>
              <a:ext uri="{FF2B5EF4-FFF2-40B4-BE49-F238E27FC236}">
                <a16:creationId xmlns:a16="http://schemas.microsoft.com/office/drawing/2014/main" id="{9373BD1B-F3E2-E246-BA49-381ABDEB9203}"/>
              </a:ext>
            </a:extLst>
          </p:cNvPr>
          <p:cNvSpPr>
            <a:spLocks noGrp="1"/>
          </p:cNvSpPr>
          <p:nvPr>
            <p:ph type="sldNum" sz="quarter" idx="12"/>
          </p:nvPr>
        </p:nvSpPr>
        <p:spPr/>
        <p:txBody>
          <a:bodyPr/>
          <a:lstStyle/>
          <a:p>
            <a:fld id="{74921A54-8CD5-074B-BBC5-3AAECC0FC628}" type="slidenum">
              <a:rPr lang="en-MT" smtClean="0"/>
              <a:t>‹#›</a:t>
            </a:fld>
            <a:endParaRPr lang="en-MT"/>
          </a:p>
        </p:txBody>
      </p:sp>
    </p:spTree>
    <p:extLst>
      <p:ext uri="{BB962C8B-B14F-4D97-AF65-F5344CB8AC3E}">
        <p14:creationId xmlns:p14="http://schemas.microsoft.com/office/powerpoint/2010/main" val="3942175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0CCB5-A44C-4D48-B784-413ABBFB8FA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MT"/>
          </a:p>
        </p:txBody>
      </p:sp>
      <p:sp>
        <p:nvSpPr>
          <p:cNvPr id="3" name="Picture Placeholder 2">
            <a:extLst>
              <a:ext uri="{FF2B5EF4-FFF2-40B4-BE49-F238E27FC236}">
                <a16:creationId xmlns:a16="http://schemas.microsoft.com/office/drawing/2014/main" id="{876E2D40-59E5-E24F-BE39-8106CB4470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T"/>
          </a:p>
        </p:txBody>
      </p:sp>
      <p:sp>
        <p:nvSpPr>
          <p:cNvPr id="4" name="Text Placeholder 3">
            <a:extLst>
              <a:ext uri="{FF2B5EF4-FFF2-40B4-BE49-F238E27FC236}">
                <a16:creationId xmlns:a16="http://schemas.microsoft.com/office/drawing/2014/main" id="{DA52EC06-EC8E-4E4C-91C8-2D136C4041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587C061-1504-E444-858D-45AEBE8D5579}"/>
              </a:ext>
            </a:extLst>
          </p:cNvPr>
          <p:cNvSpPr>
            <a:spLocks noGrp="1"/>
          </p:cNvSpPr>
          <p:nvPr>
            <p:ph type="dt" sz="half" idx="10"/>
          </p:nvPr>
        </p:nvSpPr>
        <p:spPr/>
        <p:txBody>
          <a:bodyPr/>
          <a:lstStyle/>
          <a:p>
            <a:fld id="{8F4EE28F-5661-5A48-B15A-4EECAA190652}" type="datetimeFigureOut">
              <a:rPr lang="en-MT" smtClean="0"/>
              <a:t>14/02/2023</a:t>
            </a:fld>
            <a:endParaRPr lang="en-MT"/>
          </a:p>
        </p:txBody>
      </p:sp>
      <p:sp>
        <p:nvSpPr>
          <p:cNvPr id="6" name="Footer Placeholder 5">
            <a:extLst>
              <a:ext uri="{FF2B5EF4-FFF2-40B4-BE49-F238E27FC236}">
                <a16:creationId xmlns:a16="http://schemas.microsoft.com/office/drawing/2014/main" id="{4182D4F5-4484-CA42-A290-2B8B904DE79F}"/>
              </a:ext>
            </a:extLst>
          </p:cNvPr>
          <p:cNvSpPr>
            <a:spLocks noGrp="1"/>
          </p:cNvSpPr>
          <p:nvPr>
            <p:ph type="ftr" sz="quarter" idx="11"/>
          </p:nvPr>
        </p:nvSpPr>
        <p:spPr/>
        <p:txBody>
          <a:bodyPr/>
          <a:lstStyle/>
          <a:p>
            <a:endParaRPr lang="en-MT"/>
          </a:p>
        </p:txBody>
      </p:sp>
      <p:sp>
        <p:nvSpPr>
          <p:cNvPr id="7" name="Slide Number Placeholder 6">
            <a:extLst>
              <a:ext uri="{FF2B5EF4-FFF2-40B4-BE49-F238E27FC236}">
                <a16:creationId xmlns:a16="http://schemas.microsoft.com/office/drawing/2014/main" id="{63E5CF23-11C6-6A40-9D26-80F6CBD45C15}"/>
              </a:ext>
            </a:extLst>
          </p:cNvPr>
          <p:cNvSpPr>
            <a:spLocks noGrp="1"/>
          </p:cNvSpPr>
          <p:nvPr>
            <p:ph type="sldNum" sz="quarter" idx="12"/>
          </p:nvPr>
        </p:nvSpPr>
        <p:spPr/>
        <p:txBody>
          <a:bodyPr/>
          <a:lstStyle/>
          <a:p>
            <a:fld id="{74921A54-8CD5-074B-BBC5-3AAECC0FC628}" type="slidenum">
              <a:rPr lang="en-MT" smtClean="0"/>
              <a:t>‹#›</a:t>
            </a:fld>
            <a:endParaRPr lang="en-MT"/>
          </a:p>
        </p:txBody>
      </p:sp>
    </p:spTree>
    <p:extLst>
      <p:ext uri="{BB962C8B-B14F-4D97-AF65-F5344CB8AC3E}">
        <p14:creationId xmlns:p14="http://schemas.microsoft.com/office/powerpoint/2010/main" val="3884404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71B85C-B19E-5946-9152-4CBD6A4268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MT"/>
          </a:p>
        </p:txBody>
      </p:sp>
      <p:sp>
        <p:nvSpPr>
          <p:cNvPr id="3" name="Text Placeholder 2">
            <a:extLst>
              <a:ext uri="{FF2B5EF4-FFF2-40B4-BE49-F238E27FC236}">
                <a16:creationId xmlns:a16="http://schemas.microsoft.com/office/drawing/2014/main" id="{D33FB083-ED52-B341-A4D0-D820DF640F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4" name="Date Placeholder 3">
            <a:extLst>
              <a:ext uri="{FF2B5EF4-FFF2-40B4-BE49-F238E27FC236}">
                <a16:creationId xmlns:a16="http://schemas.microsoft.com/office/drawing/2014/main" id="{FDE88C62-2C98-6342-99E7-C14B9D3F8B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4EE28F-5661-5A48-B15A-4EECAA190652}" type="datetimeFigureOut">
              <a:rPr lang="en-MT" smtClean="0"/>
              <a:t>14/02/2023</a:t>
            </a:fld>
            <a:endParaRPr lang="en-MT"/>
          </a:p>
        </p:txBody>
      </p:sp>
      <p:sp>
        <p:nvSpPr>
          <p:cNvPr id="5" name="Footer Placeholder 4">
            <a:extLst>
              <a:ext uri="{FF2B5EF4-FFF2-40B4-BE49-F238E27FC236}">
                <a16:creationId xmlns:a16="http://schemas.microsoft.com/office/drawing/2014/main" id="{654C9167-0F93-584D-9102-655EF51292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T"/>
          </a:p>
        </p:txBody>
      </p:sp>
      <p:sp>
        <p:nvSpPr>
          <p:cNvPr id="6" name="Slide Number Placeholder 5">
            <a:extLst>
              <a:ext uri="{FF2B5EF4-FFF2-40B4-BE49-F238E27FC236}">
                <a16:creationId xmlns:a16="http://schemas.microsoft.com/office/drawing/2014/main" id="{AD4786B5-5EF4-964E-AA4B-09AC3B3F70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21A54-8CD5-074B-BBC5-3AAECC0FC628}" type="slidenum">
              <a:rPr lang="en-MT" smtClean="0"/>
              <a:t>‹#›</a:t>
            </a:fld>
            <a:endParaRPr lang="en-MT"/>
          </a:p>
        </p:txBody>
      </p:sp>
    </p:spTree>
    <p:extLst>
      <p:ext uri="{BB962C8B-B14F-4D97-AF65-F5344CB8AC3E}">
        <p14:creationId xmlns:p14="http://schemas.microsoft.com/office/powerpoint/2010/main" val="4203566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M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20E2E"/>
        </a:solidFill>
        <a:effectLst/>
      </p:bgPr>
    </p:bg>
    <p:spTree>
      <p:nvGrpSpPr>
        <p:cNvPr id="1" name=""/>
        <p:cNvGrpSpPr/>
        <p:nvPr/>
      </p:nvGrpSpPr>
      <p:grpSpPr>
        <a:xfrm>
          <a:off x="0" y="0"/>
          <a:ext cx="0" cy="0"/>
          <a:chOff x="0" y="0"/>
          <a:chExt cx="0" cy="0"/>
        </a:xfrm>
      </p:grpSpPr>
      <p:pic>
        <p:nvPicPr>
          <p:cNvPr id="10244" name="Picture 4" descr="4 current and future trends in AI - AI for Good">
            <a:extLst>
              <a:ext uri="{FF2B5EF4-FFF2-40B4-BE49-F238E27FC236}">
                <a16:creationId xmlns:a16="http://schemas.microsoft.com/office/drawing/2014/main" id="{D817C690-0C90-66CE-FD1D-C9FBC6D20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B2CAA71-66A2-6B48-9A1B-92EA999A0B60}"/>
              </a:ext>
            </a:extLst>
          </p:cNvPr>
          <p:cNvSpPr>
            <a:spLocks noGrp="1"/>
          </p:cNvSpPr>
          <p:nvPr>
            <p:ph type="ctrTitle"/>
          </p:nvPr>
        </p:nvSpPr>
        <p:spPr>
          <a:xfrm>
            <a:off x="0" y="193037"/>
            <a:ext cx="12192000" cy="972798"/>
          </a:xfrm>
        </p:spPr>
        <p:txBody>
          <a:bodyPr anchor="t">
            <a:noAutofit/>
          </a:bodyPr>
          <a:lstStyle/>
          <a:p>
            <a:r>
              <a:rPr lang="en-MT" sz="6100" b="1" cap="small" dirty="0">
                <a:solidFill>
                  <a:schemeClr val="bg1"/>
                </a:solidFill>
                <a:latin typeface="Cera Pro" pitchFamily="2" charset="0"/>
              </a:rPr>
              <a:t>Integrating AI in the Workpace</a:t>
            </a:r>
          </a:p>
        </p:txBody>
      </p:sp>
      <p:pic>
        <p:nvPicPr>
          <p:cNvPr id="9" name="Picture 8">
            <a:extLst>
              <a:ext uri="{FF2B5EF4-FFF2-40B4-BE49-F238E27FC236}">
                <a16:creationId xmlns:a16="http://schemas.microsoft.com/office/drawing/2014/main" id="{D3F9C471-28C5-2B6D-D057-0FFB2D3264A2}"/>
              </a:ext>
            </a:extLst>
          </p:cNvPr>
          <p:cNvPicPr>
            <a:picLocks noChangeAspect="1"/>
          </p:cNvPicPr>
          <p:nvPr/>
        </p:nvPicPr>
        <p:blipFill>
          <a:blip r:embed="rId4"/>
          <a:stretch>
            <a:fillRect/>
          </a:stretch>
        </p:blipFill>
        <p:spPr>
          <a:xfrm>
            <a:off x="8997706" y="5308600"/>
            <a:ext cx="3175000" cy="1549400"/>
          </a:xfrm>
          <a:prstGeom prst="rect">
            <a:avLst/>
          </a:prstGeom>
        </p:spPr>
      </p:pic>
      <p:sp>
        <p:nvSpPr>
          <p:cNvPr id="13" name="Subtitle 2">
            <a:extLst>
              <a:ext uri="{FF2B5EF4-FFF2-40B4-BE49-F238E27FC236}">
                <a16:creationId xmlns:a16="http://schemas.microsoft.com/office/drawing/2014/main" id="{D48D93E2-16B7-F5A2-F972-84649DE7F60D}"/>
              </a:ext>
            </a:extLst>
          </p:cNvPr>
          <p:cNvSpPr txBox="1">
            <a:spLocks/>
          </p:cNvSpPr>
          <p:nvPr/>
        </p:nvSpPr>
        <p:spPr>
          <a:xfrm>
            <a:off x="19294" y="5699487"/>
            <a:ext cx="4054127" cy="774321"/>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MT" sz="3000" b="1" dirty="0">
                <a:ln w="3175">
                  <a:solidFill>
                    <a:schemeClr val="tx1"/>
                  </a:solidFill>
                </a:ln>
                <a:solidFill>
                  <a:schemeClr val="bg1"/>
                </a:solidFill>
                <a:latin typeface="Cera Pro" pitchFamily="2" charset="0"/>
              </a:rPr>
              <a:t>Prof. Alexiei Dingli</a:t>
            </a:r>
          </a:p>
        </p:txBody>
      </p:sp>
    </p:spTree>
    <p:extLst>
      <p:ext uri="{BB962C8B-B14F-4D97-AF65-F5344CB8AC3E}">
        <p14:creationId xmlns:p14="http://schemas.microsoft.com/office/powerpoint/2010/main" val="2557871006"/>
      </p:ext>
    </p:extLst>
  </p:cSld>
  <p:clrMapOvr>
    <a:masterClrMapping/>
  </p:clrMapOvr>
  <mc:AlternateContent xmlns:mc="http://schemas.openxmlformats.org/markup-compatibility/2006" xmlns:p14="http://schemas.microsoft.com/office/powerpoint/2010/main">
    <mc:Choice Requires="p14">
      <p:transition spd="slow" p14:dur="2000" advClick="0">
        <p14:glitter pattern="hexagon"/>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AA527D-3350-8C4D-8693-FA994F3F1967}"/>
              </a:ext>
            </a:extLst>
          </p:cNvPr>
          <p:cNvSpPr/>
          <p:nvPr/>
        </p:nvSpPr>
        <p:spPr>
          <a:xfrm>
            <a:off x="0" y="0"/>
            <a:ext cx="609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MT" sz="5000" b="1" dirty="0">
              <a:latin typeface="Cera Pro" pitchFamily="2" charset="0"/>
            </a:endParaRPr>
          </a:p>
          <a:p>
            <a:pPr algn="ctr"/>
            <a:endParaRPr lang="en-MT" sz="5000" b="1" dirty="0">
              <a:latin typeface="Cera Pro" pitchFamily="2" charset="0"/>
            </a:endParaRPr>
          </a:p>
          <a:p>
            <a:pPr algn="ctr"/>
            <a:r>
              <a:rPr lang="en-MT" sz="20000" b="1" dirty="0">
                <a:latin typeface="Cera Pro" pitchFamily="2" charset="0"/>
              </a:rPr>
              <a:t>85</a:t>
            </a:r>
            <a:r>
              <a:rPr lang="en-MT" sz="6000" dirty="0">
                <a:latin typeface="Cera Pro" pitchFamily="2" charset="0"/>
              </a:rPr>
              <a:t> million</a:t>
            </a:r>
          </a:p>
          <a:p>
            <a:pPr algn="ctr"/>
            <a:endParaRPr lang="en-MT" dirty="0">
              <a:latin typeface="Cera Pro" pitchFamily="2" charset="0"/>
            </a:endParaRPr>
          </a:p>
          <a:p>
            <a:pPr algn="ctr"/>
            <a:r>
              <a:rPr lang="en-MT" sz="3000" dirty="0">
                <a:latin typeface="Cera Pro" pitchFamily="2" charset="0"/>
              </a:rPr>
              <a:t>Jobs displaced by machines</a:t>
            </a:r>
          </a:p>
        </p:txBody>
      </p:sp>
      <p:sp>
        <p:nvSpPr>
          <p:cNvPr id="5" name="Rectangle 4">
            <a:extLst>
              <a:ext uri="{FF2B5EF4-FFF2-40B4-BE49-F238E27FC236}">
                <a16:creationId xmlns:a16="http://schemas.microsoft.com/office/drawing/2014/main" id="{4A196860-B88D-364E-986C-95232D369C72}"/>
              </a:ext>
            </a:extLst>
          </p:cNvPr>
          <p:cNvSpPr/>
          <p:nvPr/>
        </p:nvSpPr>
        <p:spPr>
          <a:xfrm>
            <a:off x="6096000" y="0"/>
            <a:ext cx="6096000" cy="6858000"/>
          </a:xfrm>
          <a:prstGeom prst="rect">
            <a:avLst/>
          </a:prstGeom>
          <a:solidFill>
            <a:srgbClr val="0049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MT" sz="5000" b="1" dirty="0">
              <a:latin typeface="Cera Pro" pitchFamily="2" charset="0"/>
            </a:endParaRPr>
          </a:p>
          <a:p>
            <a:pPr algn="ctr"/>
            <a:endParaRPr lang="en-MT" sz="5000" b="1" dirty="0">
              <a:latin typeface="Cera Pro" pitchFamily="2" charset="0"/>
            </a:endParaRPr>
          </a:p>
          <a:p>
            <a:pPr algn="ctr"/>
            <a:r>
              <a:rPr lang="en-MT" sz="20000" b="1" dirty="0">
                <a:latin typeface="Cera Pro" pitchFamily="2" charset="0"/>
              </a:rPr>
              <a:t>97</a:t>
            </a:r>
            <a:r>
              <a:rPr lang="en-MT" dirty="0">
                <a:latin typeface="Cera Pro" pitchFamily="2" charset="0"/>
              </a:rPr>
              <a:t> </a:t>
            </a:r>
            <a:r>
              <a:rPr lang="en-MT" sz="6000" dirty="0">
                <a:latin typeface="Cera Pro" pitchFamily="2" charset="0"/>
              </a:rPr>
              <a:t>million</a:t>
            </a:r>
          </a:p>
          <a:p>
            <a:pPr algn="ctr"/>
            <a:endParaRPr lang="en-MT" dirty="0">
              <a:latin typeface="Cera Pro" pitchFamily="2" charset="0"/>
            </a:endParaRPr>
          </a:p>
          <a:p>
            <a:pPr algn="ctr"/>
            <a:r>
              <a:rPr lang="en-MT" sz="3000" dirty="0">
                <a:latin typeface="Cera Pro" pitchFamily="2" charset="0"/>
              </a:rPr>
              <a:t>New roles which will </a:t>
            </a:r>
          </a:p>
          <a:p>
            <a:pPr algn="ctr"/>
            <a:r>
              <a:rPr lang="en-MT" sz="3000" dirty="0">
                <a:latin typeface="Cera Pro" pitchFamily="2" charset="0"/>
              </a:rPr>
              <a:t>emerge thanks to machines</a:t>
            </a:r>
          </a:p>
        </p:txBody>
      </p:sp>
      <p:sp>
        <p:nvSpPr>
          <p:cNvPr id="7" name="TextBox 6">
            <a:extLst>
              <a:ext uri="{FF2B5EF4-FFF2-40B4-BE49-F238E27FC236}">
                <a16:creationId xmlns:a16="http://schemas.microsoft.com/office/drawing/2014/main" id="{81DB77D1-967D-D04F-88A2-D0655B10C9F7}"/>
              </a:ext>
            </a:extLst>
          </p:cNvPr>
          <p:cNvSpPr txBox="1"/>
          <p:nvPr/>
        </p:nvSpPr>
        <p:spPr>
          <a:xfrm>
            <a:off x="1786467" y="6211669"/>
            <a:ext cx="8619065" cy="553998"/>
          </a:xfrm>
          <a:prstGeom prst="rect">
            <a:avLst/>
          </a:prstGeom>
          <a:noFill/>
        </p:spPr>
        <p:txBody>
          <a:bodyPr wrap="square" rtlCol="0">
            <a:spAutoFit/>
          </a:bodyPr>
          <a:lstStyle/>
          <a:p>
            <a:pPr algn="ctr"/>
            <a:r>
              <a:rPr lang="en-MT" sz="1500" b="1" dirty="0">
                <a:solidFill>
                  <a:schemeClr val="bg1"/>
                </a:solidFill>
                <a:latin typeface="Cera Pro" pitchFamily="2" charset="0"/>
              </a:rPr>
              <a:t>* Source </a:t>
            </a:r>
            <a:r>
              <a:rPr lang="en-GB" sz="1500" b="1" dirty="0">
                <a:solidFill>
                  <a:schemeClr val="bg1"/>
                </a:solidFill>
                <a:latin typeface="Cera Pro" pitchFamily="2" charset="0"/>
              </a:rPr>
              <a:t>- World Economic Forum, The Future of Jobs Report 2020</a:t>
            </a:r>
          </a:p>
          <a:p>
            <a:pPr algn="ctr"/>
            <a:endParaRPr lang="en-MT" sz="1500" b="1" dirty="0">
              <a:solidFill>
                <a:schemeClr val="bg1"/>
              </a:solidFill>
              <a:latin typeface="Cera Pro" pitchFamily="2" charset="0"/>
            </a:endParaRPr>
          </a:p>
        </p:txBody>
      </p:sp>
      <p:sp>
        <p:nvSpPr>
          <p:cNvPr id="6" name="Subtitle 2">
            <a:extLst>
              <a:ext uri="{FF2B5EF4-FFF2-40B4-BE49-F238E27FC236}">
                <a16:creationId xmlns:a16="http://schemas.microsoft.com/office/drawing/2014/main" id="{79FFC85F-AC71-944A-A11F-A8B94D9162F4}"/>
              </a:ext>
            </a:extLst>
          </p:cNvPr>
          <p:cNvSpPr txBox="1">
            <a:spLocks/>
          </p:cNvSpPr>
          <p:nvPr/>
        </p:nvSpPr>
        <p:spPr>
          <a:xfrm>
            <a:off x="884766" y="302419"/>
            <a:ext cx="10270066" cy="8405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MT" sz="7000" b="1" dirty="0">
                <a:solidFill>
                  <a:schemeClr val="bg1"/>
                </a:solidFill>
                <a:latin typeface="Cera Pro" pitchFamily="2" charset="0"/>
              </a:rPr>
              <a:t>Impact on Jobs?</a:t>
            </a:r>
          </a:p>
        </p:txBody>
      </p:sp>
    </p:spTree>
    <p:extLst>
      <p:ext uri="{BB962C8B-B14F-4D97-AF65-F5344CB8AC3E}">
        <p14:creationId xmlns:p14="http://schemas.microsoft.com/office/powerpoint/2010/main" val="4192191389"/>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Uncategorized Archives | Victory Hardware Co">
            <a:extLst>
              <a:ext uri="{FF2B5EF4-FFF2-40B4-BE49-F238E27FC236}">
                <a16:creationId xmlns:a16="http://schemas.microsoft.com/office/drawing/2014/main" id="{3EA8C024-7506-A3B9-463A-E1BEF69A9F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62" b="16151"/>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67B5154-418B-88BF-C106-7246C08DA7B9}"/>
              </a:ext>
            </a:extLst>
          </p:cNvPr>
          <p:cNvSpPr txBox="1"/>
          <p:nvPr/>
        </p:nvSpPr>
        <p:spPr>
          <a:xfrm>
            <a:off x="674557" y="266875"/>
            <a:ext cx="7360171" cy="2862322"/>
          </a:xfrm>
          <a:prstGeom prst="rect">
            <a:avLst/>
          </a:prstGeom>
          <a:noFill/>
        </p:spPr>
        <p:txBody>
          <a:bodyPr wrap="square" rtlCol="0">
            <a:spAutoFit/>
          </a:bodyPr>
          <a:lstStyle/>
          <a:p>
            <a:r>
              <a:rPr lang="en-GB" sz="6000" b="1" cap="small" dirty="0">
                <a:solidFill>
                  <a:srgbClr val="FF0000"/>
                </a:solidFill>
                <a:effectLst>
                  <a:outerShdw blurRad="50800" dist="38100" dir="2700000" algn="tl" rotWithShape="0">
                    <a:schemeClr val="bg1">
                      <a:alpha val="40000"/>
                    </a:schemeClr>
                  </a:outerShdw>
                </a:effectLst>
                <a:latin typeface="Cera Pro" pitchFamily="2" charset="0"/>
              </a:rPr>
              <a:t>AI Will Replace Unskilled and Manual Workers</a:t>
            </a:r>
          </a:p>
        </p:txBody>
      </p:sp>
    </p:spTree>
    <p:extLst>
      <p:ext uri="{BB962C8B-B14F-4D97-AF65-F5344CB8AC3E}">
        <p14:creationId xmlns:p14="http://schemas.microsoft.com/office/powerpoint/2010/main" val="993946256"/>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alling into a black hole (Realistic Ultra HD 360 VR movie) [8K] (online-video-cutter.com)">
            <a:hlinkClick r:id="" action="ppaction://media"/>
            <a:extLst>
              <a:ext uri="{FF2B5EF4-FFF2-40B4-BE49-F238E27FC236}">
                <a16:creationId xmlns:a16="http://schemas.microsoft.com/office/drawing/2014/main" id="{ADEA988E-F4BA-D4D3-D07B-AD84AA605C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4" y="-9526"/>
            <a:ext cx="12208933" cy="6867525"/>
          </a:xfrm>
          <a:prstGeom prst="rect">
            <a:avLst/>
          </a:prstGeom>
        </p:spPr>
      </p:pic>
      <p:sp>
        <p:nvSpPr>
          <p:cNvPr id="5" name="TextBox 4">
            <a:extLst>
              <a:ext uri="{FF2B5EF4-FFF2-40B4-BE49-F238E27FC236}">
                <a16:creationId xmlns:a16="http://schemas.microsoft.com/office/drawing/2014/main" id="{D73EEB3B-2DB4-DE8E-0187-57004266E2B4}"/>
              </a:ext>
            </a:extLst>
          </p:cNvPr>
          <p:cNvSpPr txBox="1"/>
          <p:nvPr/>
        </p:nvSpPr>
        <p:spPr>
          <a:xfrm>
            <a:off x="213527" y="1228397"/>
            <a:ext cx="11783995" cy="4401205"/>
          </a:xfrm>
          <a:prstGeom prst="rect">
            <a:avLst/>
          </a:prstGeom>
          <a:noFill/>
        </p:spPr>
        <p:txBody>
          <a:bodyPr wrap="none" rtlCol="0">
            <a:spAutoFit/>
          </a:bodyPr>
          <a:lstStyle/>
          <a:p>
            <a:pPr algn="ctr"/>
            <a:r>
              <a:rPr lang="en-GB" sz="14000" b="1" dirty="0">
                <a:solidFill>
                  <a:schemeClr val="bg1"/>
                </a:solidFill>
                <a:effectLst>
                  <a:outerShdw blurRad="50800" dist="38100" dir="2700000" algn="tl" rotWithShape="0">
                    <a:prstClr val="black">
                      <a:alpha val="40000"/>
                    </a:prstClr>
                  </a:outerShdw>
                </a:effectLst>
                <a:latin typeface="Cera Pro" pitchFamily="2" charset="0"/>
              </a:rPr>
              <a:t>GRADUATION</a:t>
            </a:r>
          </a:p>
          <a:p>
            <a:pPr algn="ctr"/>
            <a:r>
              <a:rPr lang="en-GB" sz="14000" b="1" dirty="0">
                <a:solidFill>
                  <a:schemeClr val="bg1"/>
                </a:solidFill>
                <a:effectLst>
                  <a:outerShdw blurRad="50800" dist="38100" dir="2700000" algn="tl" rotWithShape="0">
                    <a:prstClr val="black">
                      <a:alpha val="40000"/>
                    </a:prstClr>
                  </a:outerShdw>
                </a:effectLst>
                <a:latin typeface="Cera Pro" pitchFamily="2" charset="0"/>
              </a:rPr>
              <a:t>BLACKHOLE</a:t>
            </a:r>
          </a:p>
        </p:txBody>
      </p:sp>
      <p:sp>
        <p:nvSpPr>
          <p:cNvPr id="6" name="TextBox 5">
            <a:extLst>
              <a:ext uri="{FF2B5EF4-FFF2-40B4-BE49-F238E27FC236}">
                <a16:creationId xmlns:a16="http://schemas.microsoft.com/office/drawing/2014/main" id="{508382CC-1C40-B4B3-6F21-207A53BD8345}"/>
              </a:ext>
            </a:extLst>
          </p:cNvPr>
          <p:cNvSpPr txBox="1"/>
          <p:nvPr/>
        </p:nvSpPr>
        <p:spPr>
          <a:xfrm>
            <a:off x="2643188" y="-2200275"/>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2229536533"/>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3371FB3-EA52-03F8-EDE5-375A2729ED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02" t="-1" b="1"/>
          <a:stretch/>
        </p:blipFill>
        <p:spPr bwMode="auto">
          <a:xfrm>
            <a:off x="-1" y="-66"/>
            <a:ext cx="12192001" cy="68580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5DC0B6-B030-E393-D295-361F34271DFF}"/>
              </a:ext>
            </a:extLst>
          </p:cNvPr>
          <p:cNvSpPr txBox="1"/>
          <p:nvPr/>
        </p:nvSpPr>
        <p:spPr>
          <a:xfrm>
            <a:off x="4386899" y="2167164"/>
            <a:ext cx="3035575" cy="2092881"/>
          </a:xfrm>
          <a:prstGeom prst="rect">
            <a:avLst/>
          </a:prstGeom>
          <a:noFill/>
        </p:spPr>
        <p:txBody>
          <a:bodyPr wrap="none" rtlCol="0">
            <a:spAutoFit/>
            <a:scene3d>
              <a:camera prst="orthographicFront"/>
              <a:lightRig rig="threePt" dir="t"/>
            </a:scene3d>
            <a:sp3d extrusionH="57150">
              <a:bevelT w="38100" h="38100"/>
            </a:sp3d>
          </a:bodyPr>
          <a:lstStyle/>
          <a:p>
            <a:r>
              <a:rPr lang="en-GB" sz="7000" dirty="0">
                <a:solidFill>
                  <a:srgbClr val="C00000"/>
                </a:solidFill>
                <a:effectLst>
                  <a:outerShdw blurRad="50800" dist="38100" dir="2700000" algn="tl" rotWithShape="0">
                    <a:prstClr val="black">
                      <a:alpha val="40000"/>
                    </a:prstClr>
                  </a:outerShdw>
                </a:effectLst>
                <a:latin typeface="Trattatello" panose="020F0403020200020303" pitchFamily="34" charset="0"/>
                <a:cs typeface="Apple Chancery" panose="03020702040506060504" pitchFamily="66" charset="-79"/>
              </a:rPr>
              <a:t>JUNIOR</a:t>
            </a:r>
          </a:p>
          <a:p>
            <a:endParaRPr lang="en-GB" sz="2000" dirty="0">
              <a:solidFill>
                <a:srgbClr val="C00000"/>
              </a:solidFill>
              <a:effectLst>
                <a:outerShdw blurRad="50800" dist="38100" dir="2700000" algn="tl" rotWithShape="0">
                  <a:prstClr val="black">
                    <a:alpha val="40000"/>
                  </a:prstClr>
                </a:outerShdw>
              </a:effectLst>
              <a:latin typeface="Trattatello" panose="020F0403020200020303" pitchFamily="34" charset="0"/>
              <a:cs typeface="Apple Chancery" panose="03020702040506060504" pitchFamily="66" charset="-79"/>
            </a:endParaRPr>
          </a:p>
          <a:p>
            <a:pPr algn="ctr"/>
            <a:r>
              <a:rPr lang="en-GB" sz="4000" dirty="0">
                <a:solidFill>
                  <a:srgbClr val="C00000"/>
                </a:solidFill>
                <a:effectLst>
                  <a:outerShdw blurRad="50800" dist="38100" dir="2700000" algn="tl" rotWithShape="0">
                    <a:prstClr val="black">
                      <a:alpha val="40000"/>
                    </a:prstClr>
                  </a:outerShdw>
                </a:effectLst>
                <a:latin typeface="Trattatello" panose="020F0403020200020303" pitchFamily="34" charset="0"/>
                <a:cs typeface="Apple Chancery" panose="03020702040506060504" pitchFamily="66" charset="-79"/>
              </a:rPr>
              <a:t>2023</a:t>
            </a:r>
          </a:p>
        </p:txBody>
      </p:sp>
      <p:sp>
        <p:nvSpPr>
          <p:cNvPr id="5" name="TextBox 4">
            <a:extLst>
              <a:ext uri="{FF2B5EF4-FFF2-40B4-BE49-F238E27FC236}">
                <a16:creationId xmlns:a16="http://schemas.microsoft.com/office/drawing/2014/main" id="{EB632419-58C5-C2B6-10C5-C3376BB7F637}"/>
              </a:ext>
            </a:extLst>
          </p:cNvPr>
          <p:cNvSpPr txBox="1"/>
          <p:nvPr/>
        </p:nvSpPr>
        <p:spPr>
          <a:xfrm>
            <a:off x="329552" y="1149928"/>
            <a:ext cx="2753959" cy="4708981"/>
          </a:xfrm>
          <a:prstGeom prst="rect">
            <a:avLst/>
          </a:prstGeom>
          <a:noFill/>
        </p:spPr>
        <p:txBody>
          <a:bodyPr wrap="none" rtlCol="0">
            <a:spAutoFit/>
            <a:scene3d>
              <a:camera prst="orthographicFront"/>
              <a:lightRig rig="threePt" dir="t"/>
            </a:scene3d>
            <a:sp3d extrusionH="57150">
              <a:bevelT w="38100" h="38100"/>
            </a:sp3d>
          </a:bodyPr>
          <a:lstStyle/>
          <a:p>
            <a:endParaRPr lang="en-GB" sz="2500" b="1" dirty="0">
              <a:solidFill>
                <a:schemeClr val="bg1"/>
              </a:solidFill>
              <a:effectLst>
                <a:outerShdw blurRad="50800" dist="38100" dir="2700000" algn="tl" rotWithShape="0">
                  <a:prstClr val="black">
                    <a:alpha val="40000"/>
                  </a:prstClr>
                </a:outerShdw>
              </a:effectLst>
              <a:latin typeface="Trattatello" panose="020F0403020200020303" pitchFamily="34" charset="0"/>
              <a:cs typeface="Apple Chancery" panose="03020702040506060504" pitchFamily="66" charset="-79"/>
            </a:endParaRPr>
          </a:p>
          <a:p>
            <a:r>
              <a:rPr lang="en-GB" sz="2500" b="1" dirty="0">
                <a:solidFill>
                  <a:schemeClr val="bg1"/>
                </a:solidFill>
                <a:effectLst>
                  <a:outerShdw blurRad="50800" dist="38100" dir="2700000" algn="tl" rotWithShape="0">
                    <a:prstClr val="black">
                      <a:alpha val="40000"/>
                    </a:prstClr>
                  </a:outerShdw>
                </a:effectLst>
                <a:latin typeface="Trattatello" panose="020F0403020200020303" pitchFamily="34" charset="0"/>
                <a:cs typeface="Apple Chancery" panose="03020702040506060504" pitchFamily="66" charset="-79"/>
              </a:rPr>
              <a:t>TRANSLATION</a:t>
            </a:r>
          </a:p>
          <a:p>
            <a:endParaRPr lang="en-GB" sz="2500" b="1" dirty="0">
              <a:solidFill>
                <a:schemeClr val="bg1"/>
              </a:solidFill>
              <a:effectLst>
                <a:outerShdw blurRad="50800" dist="38100" dir="2700000" algn="tl" rotWithShape="0">
                  <a:prstClr val="black">
                    <a:alpha val="40000"/>
                  </a:prstClr>
                </a:outerShdw>
              </a:effectLst>
              <a:latin typeface="Trattatello" panose="020F0403020200020303" pitchFamily="34" charset="0"/>
              <a:cs typeface="Apple Chancery" panose="03020702040506060504" pitchFamily="66" charset="-79"/>
            </a:endParaRPr>
          </a:p>
          <a:p>
            <a:r>
              <a:rPr lang="en-GB" sz="2500" b="1" dirty="0">
                <a:solidFill>
                  <a:schemeClr val="bg1"/>
                </a:solidFill>
                <a:effectLst>
                  <a:outerShdw blurRad="50800" dist="38100" dir="2700000" algn="tl" rotWithShape="0">
                    <a:prstClr val="black">
                      <a:alpha val="40000"/>
                    </a:prstClr>
                  </a:outerShdw>
                </a:effectLst>
                <a:latin typeface="Trattatello" panose="020F0403020200020303" pitchFamily="34" charset="0"/>
                <a:cs typeface="Apple Chancery" panose="03020702040506060504" pitchFamily="66" charset="-79"/>
              </a:rPr>
              <a:t>REPORT WRITING</a:t>
            </a:r>
          </a:p>
          <a:p>
            <a:endParaRPr lang="en-GB" sz="2500" b="1" dirty="0">
              <a:solidFill>
                <a:schemeClr val="bg1"/>
              </a:solidFill>
              <a:effectLst>
                <a:outerShdw blurRad="50800" dist="38100" dir="2700000" algn="tl" rotWithShape="0">
                  <a:prstClr val="black">
                    <a:alpha val="40000"/>
                  </a:prstClr>
                </a:outerShdw>
              </a:effectLst>
              <a:latin typeface="Trattatello" panose="020F0403020200020303" pitchFamily="34" charset="0"/>
              <a:cs typeface="Apple Chancery" panose="03020702040506060504" pitchFamily="66" charset="-79"/>
            </a:endParaRPr>
          </a:p>
          <a:p>
            <a:r>
              <a:rPr lang="en-GB" sz="2500" b="1" dirty="0">
                <a:solidFill>
                  <a:schemeClr val="bg1"/>
                </a:solidFill>
                <a:effectLst>
                  <a:outerShdw blurRad="50800" dist="38100" dir="2700000" algn="tl" rotWithShape="0">
                    <a:prstClr val="black">
                      <a:alpha val="40000"/>
                    </a:prstClr>
                  </a:outerShdw>
                </a:effectLst>
                <a:latin typeface="Trattatello" panose="020F0403020200020303" pitchFamily="34" charset="0"/>
                <a:cs typeface="Apple Chancery" panose="03020702040506060504" pitchFamily="66" charset="-79"/>
              </a:rPr>
              <a:t>SUMMARISATION</a:t>
            </a:r>
          </a:p>
          <a:p>
            <a:endParaRPr lang="en-GB" sz="2500" b="1" dirty="0">
              <a:solidFill>
                <a:schemeClr val="bg1"/>
              </a:solidFill>
              <a:effectLst>
                <a:outerShdw blurRad="50800" dist="38100" dir="2700000" algn="tl" rotWithShape="0">
                  <a:prstClr val="black">
                    <a:alpha val="40000"/>
                  </a:prstClr>
                </a:outerShdw>
              </a:effectLst>
              <a:latin typeface="Trattatello" panose="020F0403020200020303" pitchFamily="34" charset="0"/>
              <a:cs typeface="Apple Chancery" panose="03020702040506060504" pitchFamily="66" charset="-79"/>
            </a:endParaRPr>
          </a:p>
          <a:p>
            <a:r>
              <a:rPr lang="en-GB" sz="2500" b="1" dirty="0">
                <a:solidFill>
                  <a:schemeClr val="bg1"/>
                </a:solidFill>
                <a:effectLst>
                  <a:outerShdw blurRad="50800" dist="38100" dir="2700000" algn="tl" rotWithShape="0">
                    <a:prstClr val="black">
                      <a:alpha val="40000"/>
                    </a:prstClr>
                  </a:outerShdw>
                </a:effectLst>
                <a:latin typeface="Trattatello" panose="020F0403020200020303" pitchFamily="34" charset="0"/>
                <a:cs typeface="Apple Chancery" panose="03020702040506060504" pitchFamily="66" charset="-79"/>
              </a:rPr>
              <a:t>EMAIL DRAFTING</a:t>
            </a:r>
          </a:p>
          <a:p>
            <a:endParaRPr lang="en-GB" sz="2500" b="1" dirty="0">
              <a:solidFill>
                <a:schemeClr val="bg1"/>
              </a:solidFill>
              <a:effectLst>
                <a:outerShdw blurRad="50800" dist="38100" dir="2700000" algn="tl" rotWithShape="0">
                  <a:prstClr val="black">
                    <a:alpha val="40000"/>
                  </a:prstClr>
                </a:outerShdw>
              </a:effectLst>
              <a:latin typeface="Trattatello" panose="020F0403020200020303" pitchFamily="34" charset="0"/>
              <a:cs typeface="Apple Chancery" panose="03020702040506060504" pitchFamily="66" charset="-79"/>
            </a:endParaRPr>
          </a:p>
          <a:p>
            <a:r>
              <a:rPr lang="en-GB" sz="2500" b="1" dirty="0">
                <a:solidFill>
                  <a:schemeClr val="bg1"/>
                </a:solidFill>
                <a:effectLst>
                  <a:outerShdw blurRad="50800" dist="38100" dir="2700000" algn="tl" rotWithShape="0">
                    <a:prstClr val="black">
                      <a:alpha val="40000"/>
                    </a:prstClr>
                  </a:outerShdw>
                </a:effectLst>
                <a:latin typeface="Trattatello" panose="020F0403020200020303" pitchFamily="34" charset="0"/>
                <a:cs typeface="Apple Chancery" panose="03020702040506060504" pitchFamily="66" charset="-79"/>
              </a:rPr>
              <a:t>ANALYSING DATA</a:t>
            </a:r>
          </a:p>
          <a:p>
            <a:endParaRPr lang="en-GB" sz="2500" b="1" dirty="0">
              <a:solidFill>
                <a:schemeClr val="bg1"/>
              </a:solidFill>
              <a:effectLst>
                <a:outerShdw blurRad="50800" dist="38100" dir="2700000" algn="tl" rotWithShape="0">
                  <a:prstClr val="black">
                    <a:alpha val="40000"/>
                  </a:prstClr>
                </a:outerShdw>
              </a:effectLst>
              <a:latin typeface="Trattatello" panose="020F0403020200020303" pitchFamily="34" charset="0"/>
              <a:cs typeface="Apple Chancery" panose="03020702040506060504" pitchFamily="66" charset="-79"/>
            </a:endParaRPr>
          </a:p>
          <a:p>
            <a:endParaRPr lang="en-GB" sz="2500" dirty="0">
              <a:solidFill>
                <a:schemeClr val="bg1"/>
              </a:solidFill>
              <a:effectLst>
                <a:outerShdw blurRad="50800" dist="38100" dir="2700000" algn="tl" rotWithShape="0">
                  <a:prstClr val="black">
                    <a:alpha val="40000"/>
                  </a:prstClr>
                </a:outerShdw>
              </a:effectLst>
              <a:latin typeface="Trattatello" panose="020F0403020200020303" pitchFamily="34" charset="0"/>
              <a:cs typeface="Apple Chancery" panose="03020702040506060504" pitchFamily="66" charset="-79"/>
            </a:endParaRPr>
          </a:p>
        </p:txBody>
      </p:sp>
      <p:sp>
        <p:nvSpPr>
          <p:cNvPr id="6" name="TextBox 5">
            <a:extLst>
              <a:ext uri="{FF2B5EF4-FFF2-40B4-BE49-F238E27FC236}">
                <a16:creationId xmlns:a16="http://schemas.microsoft.com/office/drawing/2014/main" id="{F1C5CFED-C1DD-1987-DB8C-EB666802A851}"/>
              </a:ext>
            </a:extLst>
          </p:cNvPr>
          <p:cNvSpPr txBox="1"/>
          <p:nvPr/>
        </p:nvSpPr>
        <p:spPr>
          <a:xfrm>
            <a:off x="7805102" y="1149928"/>
            <a:ext cx="4123308" cy="5093702"/>
          </a:xfrm>
          <a:prstGeom prst="rect">
            <a:avLst/>
          </a:prstGeom>
          <a:noFill/>
        </p:spPr>
        <p:txBody>
          <a:bodyPr wrap="none" rtlCol="0">
            <a:spAutoFit/>
            <a:scene3d>
              <a:camera prst="orthographicFront"/>
              <a:lightRig rig="threePt" dir="t"/>
            </a:scene3d>
            <a:sp3d extrusionH="57150">
              <a:bevelT w="38100" h="38100"/>
            </a:sp3d>
          </a:bodyPr>
          <a:lstStyle/>
          <a:p>
            <a:pPr algn="r"/>
            <a:endParaRPr lang="en-GB" sz="2500" b="1" dirty="0">
              <a:solidFill>
                <a:schemeClr val="bg1"/>
              </a:solidFill>
              <a:effectLst>
                <a:outerShdw blurRad="50800" dist="38100" dir="2700000" algn="tl" rotWithShape="0">
                  <a:prstClr val="black">
                    <a:alpha val="40000"/>
                  </a:prstClr>
                </a:outerShdw>
              </a:effectLst>
              <a:latin typeface="Trattatello" panose="020F0403020200020303" pitchFamily="34" charset="0"/>
              <a:cs typeface="Apple Chancery" panose="03020702040506060504" pitchFamily="66" charset="-79"/>
            </a:endParaRPr>
          </a:p>
          <a:p>
            <a:pPr algn="r"/>
            <a:r>
              <a:rPr lang="en-GB" sz="2500" b="1" dirty="0">
                <a:solidFill>
                  <a:schemeClr val="bg1"/>
                </a:solidFill>
                <a:effectLst>
                  <a:outerShdw blurRad="50800" dist="38100" dir="2700000" algn="tl" rotWithShape="0">
                    <a:prstClr val="black">
                      <a:alpha val="40000"/>
                    </a:prstClr>
                  </a:outerShdw>
                </a:effectLst>
                <a:latin typeface="Trattatello" panose="020F0403020200020303" pitchFamily="34" charset="0"/>
                <a:cs typeface="Apple Chancery" panose="03020702040506060504" pitchFamily="66" charset="-79"/>
              </a:rPr>
              <a:t>TRAINING</a:t>
            </a:r>
          </a:p>
          <a:p>
            <a:pPr algn="r"/>
            <a:endParaRPr lang="en-GB" sz="2500" b="1" dirty="0">
              <a:solidFill>
                <a:schemeClr val="bg1"/>
              </a:solidFill>
              <a:effectLst>
                <a:outerShdw blurRad="50800" dist="38100" dir="2700000" algn="tl" rotWithShape="0">
                  <a:prstClr val="black">
                    <a:alpha val="40000"/>
                  </a:prstClr>
                </a:outerShdw>
              </a:effectLst>
              <a:latin typeface="Trattatello" panose="020F0403020200020303" pitchFamily="34" charset="0"/>
              <a:cs typeface="Apple Chancery" panose="03020702040506060504" pitchFamily="66" charset="-79"/>
            </a:endParaRPr>
          </a:p>
          <a:p>
            <a:pPr algn="r"/>
            <a:r>
              <a:rPr lang="en-GB" sz="2500" b="1" dirty="0">
                <a:solidFill>
                  <a:schemeClr val="bg1"/>
                </a:solidFill>
                <a:effectLst>
                  <a:outerShdw blurRad="50800" dist="38100" dir="2700000" algn="tl" rotWithShape="0">
                    <a:prstClr val="black">
                      <a:alpha val="40000"/>
                    </a:prstClr>
                  </a:outerShdw>
                </a:effectLst>
                <a:latin typeface="Trattatello" panose="020F0403020200020303" pitchFamily="34" charset="0"/>
                <a:cs typeface="Apple Chancery" panose="03020702040506060504" pitchFamily="66" charset="-79"/>
              </a:rPr>
              <a:t>CUSTOMER CARE</a:t>
            </a:r>
          </a:p>
          <a:p>
            <a:pPr algn="r"/>
            <a:endParaRPr lang="en-GB" sz="2500" b="1" dirty="0">
              <a:solidFill>
                <a:schemeClr val="bg1"/>
              </a:solidFill>
              <a:effectLst>
                <a:outerShdw blurRad="50800" dist="38100" dir="2700000" algn="tl" rotWithShape="0">
                  <a:prstClr val="black">
                    <a:alpha val="40000"/>
                  </a:prstClr>
                </a:outerShdw>
              </a:effectLst>
              <a:latin typeface="Trattatello" panose="020F0403020200020303" pitchFamily="34" charset="0"/>
              <a:cs typeface="Apple Chancery" panose="03020702040506060504" pitchFamily="66" charset="-79"/>
            </a:endParaRPr>
          </a:p>
          <a:p>
            <a:pPr algn="r"/>
            <a:r>
              <a:rPr lang="en-GB" sz="2500" b="1" dirty="0">
                <a:solidFill>
                  <a:schemeClr val="bg1"/>
                </a:solidFill>
                <a:effectLst>
                  <a:outerShdw blurRad="50800" dist="38100" dir="2700000" algn="tl" rotWithShape="0">
                    <a:prstClr val="black">
                      <a:alpha val="40000"/>
                    </a:prstClr>
                  </a:outerShdw>
                </a:effectLst>
                <a:latin typeface="Trattatello" panose="020F0403020200020303" pitchFamily="34" charset="0"/>
                <a:cs typeface="Apple Chancery" panose="03020702040506060504" pitchFamily="66" charset="-79"/>
              </a:rPr>
              <a:t>TRAVEL PLANNING</a:t>
            </a:r>
          </a:p>
          <a:p>
            <a:pPr algn="r"/>
            <a:endParaRPr lang="en-GB" sz="2500" b="1" dirty="0">
              <a:solidFill>
                <a:schemeClr val="bg1"/>
              </a:solidFill>
              <a:effectLst>
                <a:outerShdw blurRad="50800" dist="38100" dir="2700000" algn="tl" rotWithShape="0">
                  <a:prstClr val="black">
                    <a:alpha val="40000"/>
                  </a:prstClr>
                </a:outerShdw>
              </a:effectLst>
              <a:latin typeface="Trattatello" panose="020F0403020200020303" pitchFamily="34" charset="0"/>
              <a:cs typeface="Apple Chancery" panose="03020702040506060504" pitchFamily="66" charset="-79"/>
            </a:endParaRPr>
          </a:p>
          <a:p>
            <a:pPr algn="r"/>
            <a:r>
              <a:rPr lang="en-GB" sz="2500" b="1" dirty="0">
                <a:solidFill>
                  <a:schemeClr val="bg1"/>
                </a:solidFill>
                <a:effectLst>
                  <a:outerShdw blurRad="50800" dist="38100" dir="2700000" algn="tl" rotWithShape="0">
                    <a:prstClr val="black">
                      <a:alpha val="40000"/>
                    </a:prstClr>
                  </a:outerShdw>
                </a:effectLst>
                <a:latin typeface="Trattatello" panose="020F0403020200020303" pitchFamily="34" charset="0"/>
                <a:cs typeface="Apple Chancery" panose="03020702040506060504" pitchFamily="66" charset="-79"/>
              </a:rPr>
              <a:t>SENTIMENT ANALYSIS</a:t>
            </a:r>
          </a:p>
          <a:p>
            <a:pPr algn="r"/>
            <a:endParaRPr lang="en-GB" sz="2500" b="1" dirty="0">
              <a:solidFill>
                <a:schemeClr val="bg1"/>
              </a:solidFill>
              <a:effectLst>
                <a:outerShdw blurRad="50800" dist="38100" dir="2700000" algn="tl" rotWithShape="0">
                  <a:prstClr val="black">
                    <a:alpha val="40000"/>
                  </a:prstClr>
                </a:outerShdw>
              </a:effectLst>
              <a:latin typeface="Trattatello" panose="020F0403020200020303" pitchFamily="34" charset="0"/>
              <a:cs typeface="Apple Chancery" panose="03020702040506060504" pitchFamily="66" charset="-79"/>
            </a:endParaRPr>
          </a:p>
          <a:p>
            <a:pPr algn="r"/>
            <a:r>
              <a:rPr lang="en-GB" sz="2500" b="1" dirty="0">
                <a:solidFill>
                  <a:schemeClr val="bg1"/>
                </a:solidFill>
                <a:effectLst>
                  <a:outerShdw blurRad="50800" dist="38100" dir="2700000" algn="tl" rotWithShape="0">
                    <a:prstClr val="black">
                      <a:alpha val="40000"/>
                    </a:prstClr>
                  </a:outerShdw>
                </a:effectLst>
                <a:latin typeface="Trattatello" panose="020F0403020200020303" pitchFamily="34" charset="0"/>
                <a:cs typeface="Apple Chancery" panose="03020702040506060504" pitchFamily="66" charset="-79"/>
              </a:rPr>
              <a:t>SOCIALMEDIA MONITORING</a:t>
            </a:r>
          </a:p>
          <a:p>
            <a:pPr algn="r"/>
            <a:endParaRPr lang="en-GB" sz="2500" b="1" dirty="0">
              <a:solidFill>
                <a:schemeClr val="bg1"/>
              </a:solidFill>
              <a:effectLst>
                <a:outerShdw blurRad="50800" dist="38100" dir="2700000" algn="tl" rotWithShape="0">
                  <a:prstClr val="black">
                    <a:alpha val="40000"/>
                  </a:prstClr>
                </a:outerShdw>
              </a:effectLst>
              <a:latin typeface="Trattatello" panose="020F0403020200020303" pitchFamily="34" charset="0"/>
              <a:cs typeface="Apple Chancery" panose="03020702040506060504" pitchFamily="66" charset="-79"/>
            </a:endParaRPr>
          </a:p>
          <a:p>
            <a:pPr algn="r"/>
            <a:endParaRPr lang="en-GB" sz="2500" b="1" dirty="0">
              <a:solidFill>
                <a:schemeClr val="bg1"/>
              </a:solidFill>
              <a:effectLst>
                <a:outerShdw blurRad="50800" dist="38100" dir="2700000" algn="tl" rotWithShape="0">
                  <a:prstClr val="black">
                    <a:alpha val="40000"/>
                  </a:prstClr>
                </a:outerShdw>
              </a:effectLst>
              <a:latin typeface="Trattatello" panose="020F0403020200020303" pitchFamily="34" charset="0"/>
              <a:cs typeface="Apple Chancery" panose="03020702040506060504" pitchFamily="66" charset="-79"/>
            </a:endParaRPr>
          </a:p>
          <a:p>
            <a:pPr algn="r"/>
            <a:endParaRPr lang="en-GB" sz="2500" dirty="0">
              <a:solidFill>
                <a:schemeClr val="bg1"/>
              </a:solidFill>
              <a:effectLst>
                <a:outerShdw blurRad="50800" dist="38100" dir="2700000" algn="tl" rotWithShape="0">
                  <a:prstClr val="black">
                    <a:alpha val="40000"/>
                  </a:prstClr>
                </a:outerShdw>
              </a:effectLst>
              <a:latin typeface="Trattatello" panose="020F0403020200020303" pitchFamily="34" charset="0"/>
              <a:cs typeface="Apple Chancery" panose="03020702040506060504" pitchFamily="66" charset="-79"/>
            </a:endParaRPr>
          </a:p>
        </p:txBody>
      </p:sp>
    </p:spTree>
    <p:extLst>
      <p:ext uri="{BB962C8B-B14F-4D97-AF65-F5344CB8AC3E}">
        <p14:creationId xmlns:p14="http://schemas.microsoft.com/office/powerpoint/2010/main" val="3939121424"/>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CE7E8E5-33F9-D8F6-9939-A69CDD174FA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b="15612"/>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C0B8180-A9BD-4686-DAA3-1B11570A6B82}"/>
              </a:ext>
            </a:extLst>
          </p:cNvPr>
          <p:cNvSpPr txBox="1"/>
          <p:nvPr/>
        </p:nvSpPr>
        <p:spPr>
          <a:xfrm>
            <a:off x="366786" y="200025"/>
            <a:ext cx="3748014" cy="2862322"/>
          </a:xfrm>
          <a:prstGeom prst="rect">
            <a:avLst/>
          </a:prstGeom>
          <a:noFill/>
        </p:spPr>
        <p:txBody>
          <a:bodyPr wrap="square" rtlCol="0">
            <a:spAutoFit/>
          </a:bodyPr>
          <a:lstStyle/>
          <a:p>
            <a:r>
              <a:rPr lang="en-GB" sz="4500" b="1" dirty="0">
                <a:ln>
                  <a:solidFill>
                    <a:schemeClr val="accent2">
                      <a:lumMod val="75000"/>
                    </a:schemeClr>
                  </a:solidFill>
                </a:ln>
                <a:solidFill>
                  <a:schemeClr val="bg1"/>
                </a:solidFill>
                <a:latin typeface="Cera Pro" pitchFamily="2" charset="0"/>
              </a:rPr>
              <a:t>AI will not take over your job </a:t>
            </a:r>
          </a:p>
          <a:p>
            <a:r>
              <a:rPr lang="en-GB" sz="4500" b="1" dirty="0">
                <a:ln>
                  <a:solidFill>
                    <a:schemeClr val="accent2">
                      <a:lumMod val="75000"/>
                    </a:schemeClr>
                  </a:solidFill>
                </a:ln>
                <a:solidFill>
                  <a:schemeClr val="bg1"/>
                </a:solidFill>
                <a:latin typeface="Cera Pro" pitchFamily="2" charset="0"/>
              </a:rPr>
              <a:t>(for now)</a:t>
            </a:r>
          </a:p>
        </p:txBody>
      </p:sp>
      <p:sp>
        <p:nvSpPr>
          <p:cNvPr id="5" name="TextBox 4">
            <a:extLst>
              <a:ext uri="{FF2B5EF4-FFF2-40B4-BE49-F238E27FC236}">
                <a16:creationId xmlns:a16="http://schemas.microsoft.com/office/drawing/2014/main" id="{FFD590A9-4412-8903-863A-BA9134C21B1A}"/>
              </a:ext>
            </a:extLst>
          </p:cNvPr>
          <p:cNvSpPr txBox="1"/>
          <p:nvPr/>
        </p:nvSpPr>
        <p:spPr>
          <a:xfrm>
            <a:off x="4762498" y="5288340"/>
            <a:ext cx="7215188" cy="1569660"/>
          </a:xfrm>
          <a:prstGeom prst="rect">
            <a:avLst/>
          </a:prstGeom>
          <a:noFill/>
        </p:spPr>
        <p:txBody>
          <a:bodyPr wrap="square" rtlCol="0">
            <a:spAutoFit/>
          </a:bodyPr>
          <a:lstStyle/>
          <a:p>
            <a:pPr algn="r"/>
            <a:r>
              <a:rPr lang="en-GB" sz="4800" b="1" dirty="0">
                <a:ln>
                  <a:solidFill>
                    <a:schemeClr val="accent2">
                      <a:lumMod val="75000"/>
                    </a:schemeClr>
                  </a:solidFill>
                </a:ln>
                <a:solidFill>
                  <a:schemeClr val="bg1"/>
                </a:solidFill>
                <a:latin typeface="Cera Pro" pitchFamily="2" charset="0"/>
              </a:rPr>
              <a:t>Someone who knows </a:t>
            </a:r>
          </a:p>
          <a:p>
            <a:pPr algn="r"/>
            <a:r>
              <a:rPr lang="en-GB" sz="4800" b="1" dirty="0">
                <a:ln>
                  <a:solidFill>
                    <a:schemeClr val="accent2">
                      <a:lumMod val="75000"/>
                    </a:schemeClr>
                  </a:solidFill>
                </a:ln>
                <a:solidFill>
                  <a:schemeClr val="bg1"/>
                </a:solidFill>
                <a:latin typeface="Cera Pro" pitchFamily="2" charset="0"/>
              </a:rPr>
              <a:t>how to use AI, will!</a:t>
            </a:r>
          </a:p>
        </p:txBody>
      </p:sp>
    </p:spTree>
    <p:extLst>
      <p:ext uri="{BB962C8B-B14F-4D97-AF65-F5344CB8AC3E}">
        <p14:creationId xmlns:p14="http://schemas.microsoft.com/office/powerpoint/2010/main" val="750921856"/>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Wallpaper project, drone, delivery images for desktop, section hi-tech -  download">
            <a:extLst>
              <a:ext uri="{FF2B5EF4-FFF2-40B4-BE49-F238E27FC236}">
                <a16:creationId xmlns:a16="http://schemas.microsoft.com/office/drawing/2014/main" id="{20631946-7FEC-1872-A2D4-06279171CC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177"/>
          <a:stretch/>
        </p:blipFill>
        <p:spPr bwMode="auto">
          <a:xfrm>
            <a:off x="-74150" y="-14288"/>
            <a:ext cx="12404263" cy="6872288"/>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35E52016-2BDB-5959-61DD-FA3A21AD9823}"/>
              </a:ext>
            </a:extLst>
          </p:cNvPr>
          <p:cNvSpPr txBox="1">
            <a:spLocks/>
          </p:cNvSpPr>
          <p:nvPr/>
        </p:nvSpPr>
        <p:spPr>
          <a:xfrm>
            <a:off x="5626721" y="5033207"/>
            <a:ext cx="6122366" cy="755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MT" sz="5000" b="1" dirty="0">
                <a:solidFill>
                  <a:srgbClr val="F4F1F2"/>
                </a:solidFill>
                <a:effectLst>
                  <a:outerShdw blurRad="50800" dist="38100" dir="2700000" algn="tl" rotWithShape="0">
                    <a:prstClr val="black">
                      <a:alpha val="40000"/>
                    </a:prstClr>
                  </a:outerShdw>
                </a:effectLst>
                <a:latin typeface="Cera Pro" pitchFamily="2" charset="0"/>
              </a:rPr>
              <a:t>The end of the Platform Economy?</a:t>
            </a:r>
          </a:p>
        </p:txBody>
      </p:sp>
    </p:spTree>
    <p:extLst>
      <p:ext uri="{BB962C8B-B14F-4D97-AF65-F5344CB8AC3E}">
        <p14:creationId xmlns:p14="http://schemas.microsoft.com/office/powerpoint/2010/main" val="934953967"/>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8D4179F-6A2E-FBD3-92C0-84975610CD3D}"/>
              </a:ext>
            </a:extLst>
          </p:cNvPr>
          <p:cNvPicPr>
            <a:picLocks noChangeAspect="1"/>
          </p:cNvPicPr>
          <p:nvPr/>
        </p:nvPicPr>
        <p:blipFill rotWithShape="1">
          <a:blip r:embed="rId2"/>
          <a:srcRect l="58632" r="11170"/>
          <a:stretch/>
        </p:blipFill>
        <p:spPr>
          <a:xfrm>
            <a:off x="9121252" y="0"/>
            <a:ext cx="3116241" cy="6858000"/>
          </a:xfrm>
          <a:prstGeom prst="rect">
            <a:avLst/>
          </a:prstGeom>
        </p:spPr>
      </p:pic>
      <p:pic>
        <p:nvPicPr>
          <p:cNvPr id="29" name="Picture 28">
            <a:extLst>
              <a:ext uri="{FF2B5EF4-FFF2-40B4-BE49-F238E27FC236}">
                <a16:creationId xmlns:a16="http://schemas.microsoft.com/office/drawing/2014/main" id="{09EF1025-4B22-AF97-FC55-DE46880E5F8D}"/>
              </a:ext>
            </a:extLst>
          </p:cNvPr>
          <p:cNvPicPr>
            <a:picLocks noChangeAspect="1"/>
          </p:cNvPicPr>
          <p:nvPr/>
        </p:nvPicPr>
        <p:blipFill rotWithShape="1">
          <a:blip r:embed="rId3"/>
          <a:srcRect l="19522" r="52513"/>
          <a:stretch/>
        </p:blipFill>
        <p:spPr>
          <a:xfrm>
            <a:off x="0" y="0"/>
            <a:ext cx="3070746" cy="6858000"/>
          </a:xfrm>
          <a:prstGeom prst="rect">
            <a:avLst/>
          </a:prstGeom>
        </p:spPr>
      </p:pic>
      <p:pic>
        <p:nvPicPr>
          <p:cNvPr id="37" name="Picture 36">
            <a:extLst>
              <a:ext uri="{FF2B5EF4-FFF2-40B4-BE49-F238E27FC236}">
                <a16:creationId xmlns:a16="http://schemas.microsoft.com/office/drawing/2014/main" id="{B39F5D1F-3840-0A82-3623-0B8DAEAEE392}"/>
              </a:ext>
            </a:extLst>
          </p:cNvPr>
          <p:cNvPicPr>
            <a:picLocks noChangeAspect="1"/>
          </p:cNvPicPr>
          <p:nvPr/>
        </p:nvPicPr>
        <p:blipFill rotWithShape="1">
          <a:blip r:embed="rId4"/>
          <a:srcRect l="32864" r="33071"/>
          <a:stretch/>
        </p:blipFill>
        <p:spPr>
          <a:xfrm>
            <a:off x="3070746" y="0"/>
            <a:ext cx="3116241" cy="6858000"/>
          </a:xfrm>
          <a:prstGeom prst="rect">
            <a:avLst/>
          </a:prstGeom>
        </p:spPr>
      </p:pic>
      <p:pic>
        <p:nvPicPr>
          <p:cNvPr id="39" name="Picture 38">
            <a:extLst>
              <a:ext uri="{FF2B5EF4-FFF2-40B4-BE49-F238E27FC236}">
                <a16:creationId xmlns:a16="http://schemas.microsoft.com/office/drawing/2014/main" id="{83ECA327-5595-0EF4-79E0-E3E45A268A5E}"/>
              </a:ext>
            </a:extLst>
          </p:cNvPr>
          <p:cNvPicPr>
            <a:picLocks noChangeAspect="1"/>
          </p:cNvPicPr>
          <p:nvPr/>
        </p:nvPicPr>
        <p:blipFill rotWithShape="1">
          <a:blip r:embed="rId5"/>
          <a:srcRect l="24335" r="47141"/>
          <a:stretch/>
        </p:blipFill>
        <p:spPr>
          <a:xfrm>
            <a:off x="6141493" y="0"/>
            <a:ext cx="2985472" cy="6858000"/>
          </a:xfrm>
          <a:prstGeom prst="rect">
            <a:avLst/>
          </a:prstGeom>
        </p:spPr>
      </p:pic>
      <p:sp>
        <p:nvSpPr>
          <p:cNvPr id="40" name="Oval 39">
            <a:extLst>
              <a:ext uri="{FF2B5EF4-FFF2-40B4-BE49-F238E27FC236}">
                <a16:creationId xmlns:a16="http://schemas.microsoft.com/office/drawing/2014/main" id="{6F2A889B-A7D8-67B8-D8DE-47D46E496CC4}"/>
              </a:ext>
            </a:extLst>
          </p:cNvPr>
          <p:cNvSpPr/>
          <p:nvPr/>
        </p:nvSpPr>
        <p:spPr>
          <a:xfrm>
            <a:off x="845826" y="4916774"/>
            <a:ext cx="1379095" cy="1379095"/>
          </a:xfrm>
          <a:prstGeom prst="ellipse">
            <a:avLst/>
          </a:prstGeom>
          <a:solidFill>
            <a:srgbClr val="00B050"/>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5C248055-5B24-D3C8-D35D-FA0E937449E6}"/>
              </a:ext>
            </a:extLst>
          </p:cNvPr>
          <p:cNvSpPr/>
          <p:nvPr/>
        </p:nvSpPr>
        <p:spPr>
          <a:xfrm>
            <a:off x="9989824" y="4916774"/>
            <a:ext cx="1379095" cy="1379095"/>
          </a:xfrm>
          <a:prstGeom prst="ellipse">
            <a:avLst/>
          </a:prstGeom>
          <a:solidFill>
            <a:srgbClr val="FF0000"/>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67663689-B89E-0B23-12E4-82AE20CC789A}"/>
              </a:ext>
            </a:extLst>
          </p:cNvPr>
          <p:cNvSpPr/>
          <p:nvPr/>
        </p:nvSpPr>
        <p:spPr>
          <a:xfrm>
            <a:off x="3939319" y="4916774"/>
            <a:ext cx="1379095" cy="1379095"/>
          </a:xfrm>
          <a:prstGeom prst="ellipse">
            <a:avLst/>
          </a:prstGeom>
          <a:solidFill>
            <a:srgbClr val="FFC000"/>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C0AC90EA-17D9-7455-7BAD-2D4732BA58A8}"/>
              </a:ext>
            </a:extLst>
          </p:cNvPr>
          <p:cNvSpPr/>
          <p:nvPr/>
        </p:nvSpPr>
        <p:spPr>
          <a:xfrm>
            <a:off x="6944681" y="4916773"/>
            <a:ext cx="1379095" cy="1379095"/>
          </a:xfrm>
          <a:prstGeom prst="ellipse">
            <a:avLst/>
          </a:prstGeom>
          <a:solidFill>
            <a:srgbClr val="FFC000"/>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00597625"/>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1000" fill="hold"/>
                                        <p:tgtEl>
                                          <p:spTgt spid="41"/>
                                        </p:tgtEl>
                                        <p:attrNameLst>
                                          <p:attrName>ppt_w</p:attrName>
                                        </p:attrNameLst>
                                      </p:cBhvr>
                                      <p:tavLst>
                                        <p:tav tm="0">
                                          <p:val>
                                            <p:fltVal val="0"/>
                                          </p:val>
                                        </p:tav>
                                        <p:tav tm="100000">
                                          <p:val>
                                            <p:strVal val="#ppt_w"/>
                                          </p:val>
                                        </p:tav>
                                      </p:tavLst>
                                    </p:anim>
                                    <p:anim calcmode="lin" valueType="num">
                                      <p:cBhvr>
                                        <p:cTn id="16" dur="1000" fill="hold"/>
                                        <p:tgtEl>
                                          <p:spTgt spid="41"/>
                                        </p:tgtEl>
                                        <p:attrNameLst>
                                          <p:attrName>ppt_h</p:attrName>
                                        </p:attrNameLst>
                                      </p:cBhvr>
                                      <p:tavLst>
                                        <p:tav tm="0">
                                          <p:val>
                                            <p:fltVal val="0"/>
                                          </p:val>
                                        </p:tav>
                                        <p:tav tm="100000">
                                          <p:val>
                                            <p:strVal val="#ppt_h"/>
                                          </p:val>
                                        </p:tav>
                                      </p:tavLst>
                                    </p:anim>
                                    <p:anim calcmode="lin" valueType="num">
                                      <p:cBhvr>
                                        <p:cTn id="17" dur="1000" fill="hold"/>
                                        <p:tgtEl>
                                          <p:spTgt spid="41"/>
                                        </p:tgtEl>
                                        <p:attrNameLst>
                                          <p:attrName>style.rotation</p:attrName>
                                        </p:attrNameLst>
                                      </p:cBhvr>
                                      <p:tavLst>
                                        <p:tav tm="0">
                                          <p:val>
                                            <p:fltVal val="90"/>
                                          </p:val>
                                        </p:tav>
                                        <p:tav tm="100000">
                                          <p:val>
                                            <p:fltVal val="0"/>
                                          </p:val>
                                        </p:tav>
                                      </p:tavLst>
                                    </p:anim>
                                    <p:animEffect transition="in" filter="fade">
                                      <p:cBhvr>
                                        <p:cTn id="18" dur="10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p:cTn id="23" dur="1000" fill="hold"/>
                                        <p:tgtEl>
                                          <p:spTgt spid="42"/>
                                        </p:tgtEl>
                                        <p:attrNameLst>
                                          <p:attrName>ppt_w</p:attrName>
                                        </p:attrNameLst>
                                      </p:cBhvr>
                                      <p:tavLst>
                                        <p:tav tm="0">
                                          <p:val>
                                            <p:fltVal val="0"/>
                                          </p:val>
                                        </p:tav>
                                        <p:tav tm="100000">
                                          <p:val>
                                            <p:strVal val="#ppt_w"/>
                                          </p:val>
                                        </p:tav>
                                      </p:tavLst>
                                    </p:anim>
                                    <p:anim calcmode="lin" valueType="num">
                                      <p:cBhvr>
                                        <p:cTn id="24" dur="1000" fill="hold"/>
                                        <p:tgtEl>
                                          <p:spTgt spid="42"/>
                                        </p:tgtEl>
                                        <p:attrNameLst>
                                          <p:attrName>ppt_h</p:attrName>
                                        </p:attrNameLst>
                                      </p:cBhvr>
                                      <p:tavLst>
                                        <p:tav tm="0">
                                          <p:val>
                                            <p:fltVal val="0"/>
                                          </p:val>
                                        </p:tav>
                                        <p:tav tm="100000">
                                          <p:val>
                                            <p:strVal val="#ppt_h"/>
                                          </p:val>
                                        </p:tav>
                                      </p:tavLst>
                                    </p:anim>
                                    <p:anim calcmode="lin" valueType="num">
                                      <p:cBhvr>
                                        <p:cTn id="25" dur="1000" fill="hold"/>
                                        <p:tgtEl>
                                          <p:spTgt spid="42"/>
                                        </p:tgtEl>
                                        <p:attrNameLst>
                                          <p:attrName>style.rotation</p:attrName>
                                        </p:attrNameLst>
                                      </p:cBhvr>
                                      <p:tavLst>
                                        <p:tav tm="0">
                                          <p:val>
                                            <p:fltVal val="90"/>
                                          </p:val>
                                        </p:tav>
                                        <p:tav tm="100000">
                                          <p:val>
                                            <p:fltVal val="0"/>
                                          </p:val>
                                        </p:tav>
                                      </p:tavLst>
                                    </p:anim>
                                    <p:animEffect transition="in" filter="fade">
                                      <p:cBhvr>
                                        <p:cTn id="26" dur="10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1000" fill="hold"/>
                                        <p:tgtEl>
                                          <p:spTgt spid="43"/>
                                        </p:tgtEl>
                                        <p:attrNameLst>
                                          <p:attrName>ppt_w</p:attrName>
                                        </p:attrNameLst>
                                      </p:cBhvr>
                                      <p:tavLst>
                                        <p:tav tm="0">
                                          <p:val>
                                            <p:fltVal val="0"/>
                                          </p:val>
                                        </p:tav>
                                        <p:tav tm="100000">
                                          <p:val>
                                            <p:strVal val="#ppt_w"/>
                                          </p:val>
                                        </p:tav>
                                      </p:tavLst>
                                    </p:anim>
                                    <p:anim calcmode="lin" valueType="num">
                                      <p:cBhvr>
                                        <p:cTn id="32" dur="1000" fill="hold"/>
                                        <p:tgtEl>
                                          <p:spTgt spid="43"/>
                                        </p:tgtEl>
                                        <p:attrNameLst>
                                          <p:attrName>ppt_h</p:attrName>
                                        </p:attrNameLst>
                                      </p:cBhvr>
                                      <p:tavLst>
                                        <p:tav tm="0">
                                          <p:val>
                                            <p:fltVal val="0"/>
                                          </p:val>
                                        </p:tav>
                                        <p:tav tm="100000">
                                          <p:val>
                                            <p:strVal val="#ppt_h"/>
                                          </p:val>
                                        </p:tav>
                                      </p:tavLst>
                                    </p:anim>
                                    <p:anim calcmode="lin" valueType="num">
                                      <p:cBhvr>
                                        <p:cTn id="33" dur="1000" fill="hold"/>
                                        <p:tgtEl>
                                          <p:spTgt spid="43"/>
                                        </p:tgtEl>
                                        <p:attrNameLst>
                                          <p:attrName>style.rotation</p:attrName>
                                        </p:attrNameLst>
                                      </p:cBhvr>
                                      <p:tavLst>
                                        <p:tav tm="0">
                                          <p:val>
                                            <p:fltVal val="90"/>
                                          </p:val>
                                        </p:tav>
                                        <p:tav tm="100000">
                                          <p:val>
                                            <p:fltVal val="0"/>
                                          </p:val>
                                        </p:tav>
                                      </p:tavLst>
                                    </p:anim>
                                    <p:animEffect transition="in" filter="fade">
                                      <p:cBhvr>
                                        <p:cTn id="34"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FC591F-562B-A542-8655-EEE38180CB74}"/>
              </a:ext>
            </a:extLst>
          </p:cNvPr>
          <p:cNvSpPr/>
          <p:nvPr/>
        </p:nvSpPr>
        <p:spPr>
          <a:xfrm>
            <a:off x="5767756" y="0"/>
            <a:ext cx="6424244"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68375">
              <a:lnSpc>
                <a:spcPts val="2200"/>
              </a:lnSpc>
            </a:pPr>
            <a:endParaRPr lang="en-GB" sz="1200" dirty="0">
              <a:latin typeface="Cera Pro" pitchFamily="2" charset="0"/>
            </a:endParaRPr>
          </a:p>
          <a:p>
            <a:pPr marL="968375">
              <a:lnSpc>
                <a:spcPts val="2200"/>
              </a:lnSpc>
            </a:pPr>
            <a:endParaRPr lang="en-GB" sz="1200" dirty="0">
              <a:latin typeface="Cera Pro" pitchFamily="2" charset="0"/>
            </a:endParaRPr>
          </a:p>
          <a:p>
            <a:pPr marL="968375">
              <a:lnSpc>
                <a:spcPts val="2200"/>
              </a:lnSpc>
            </a:pPr>
            <a:endParaRPr lang="en-GB" sz="1200" dirty="0">
              <a:latin typeface="Cera Pro" pitchFamily="2" charset="0"/>
            </a:endParaRPr>
          </a:p>
          <a:p>
            <a:pPr marL="1196975" indent="-228600">
              <a:lnSpc>
                <a:spcPts val="2200"/>
              </a:lnSpc>
              <a:buFont typeface="+mj-lt"/>
              <a:buAutoNum type="arabicPeriod"/>
            </a:pPr>
            <a:r>
              <a:rPr lang="en-GB" sz="1200" dirty="0">
                <a:latin typeface="Cera Pro" pitchFamily="2" charset="0"/>
              </a:rPr>
              <a:t>Data Entry Clerks </a:t>
            </a:r>
          </a:p>
          <a:p>
            <a:pPr marL="1196975" indent="-228600">
              <a:lnSpc>
                <a:spcPts val="2200"/>
              </a:lnSpc>
              <a:buFont typeface="+mj-lt"/>
              <a:buAutoNum type="arabicPeriod"/>
            </a:pPr>
            <a:r>
              <a:rPr lang="en-GB" sz="1200" dirty="0">
                <a:latin typeface="Cera Pro" pitchFamily="2" charset="0"/>
              </a:rPr>
              <a:t>Administrative and Executive Secretaries </a:t>
            </a:r>
          </a:p>
          <a:p>
            <a:pPr marL="1196975" indent="-228600">
              <a:lnSpc>
                <a:spcPts val="2200"/>
              </a:lnSpc>
              <a:buFont typeface="+mj-lt"/>
              <a:buAutoNum type="arabicPeriod"/>
            </a:pPr>
            <a:r>
              <a:rPr lang="en-GB" sz="1200" dirty="0">
                <a:latin typeface="Cera Pro" pitchFamily="2" charset="0"/>
              </a:rPr>
              <a:t>Accounting, Bookkeeping and Payroll Clerks </a:t>
            </a:r>
          </a:p>
          <a:p>
            <a:pPr marL="1196975" indent="-228600">
              <a:lnSpc>
                <a:spcPts val="2200"/>
              </a:lnSpc>
              <a:buFont typeface="+mj-lt"/>
              <a:buAutoNum type="arabicPeriod"/>
            </a:pPr>
            <a:r>
              <a:rPr lang="en-GB" sz="1200" dirty="0">
                <a:latin typeface="Cera Pro" pitchFamily="2" charset="0"/>
              </a:rPr>
              <a:t>Accountants and Auditors </a:t>
            </a:r>
          </a:p>
          <a:p>
            <a:pPr marL="1196975" indent="-228600">
              <a:lnSpc>
                <a:spcPts val="2200"/>
              </a:lnSpc>
              <a:buFont typeface="+mj-lt"/>
              <a:buAutoNum type="arabicPeriod"/>
            </a:pPr>
            <a:r>
              <a:rPr lang="en-GB" sz="1200" dirty="0">
                <a:latin typeface="Cera Pro" pitchFamily="2" charset="0"/>
              </a:rPr>
              <a:t>Assembly and Factory Workers </a:t>
            </a:r>
          </a:p>
          <a:p>
            <a:pPr marL="1196975" indent="-228600">
              <a:lnSpc>
                <a:spcPts val="2200"/>
              </a:lnSpc>
              <a:buFont typeface="+mj-lt"/>
              <a:buAutoNum type="arabicPeriod"/>
            </a:pPr>
            <a:r>
              <a:rPr lang="en-GB" sz="1200" dirty="0">
                <a:latin typeface="Cera Pro" pitchFamily="2" charset="0"/>
              </a:rPr>
              <a:t>Business Services and Administration Managers </a:t>
            </a:r>
          </a:p>
          <a:p>
            <a:pPr marL="1196975" indent="-228600">
              <a:lnSpc>
                <a:spcPts val="2200"/>
              </a:lnSpc>
              <a:buFont typeface="+mj-lt"/>
              <a:buAutoNum type="arabicPeriod"/>
            </a:pPr>
            <a:r>
              <a:rPr lang="en-GB" sz="1200" dirty="0">
                <a:latin typeface="Cera Pro" pitchFamily="2" charset="0"/>
              </a:rPr>
              <a:t>Client Information and Customer Service Workers </a:t>
            </a:r>
          </a:p>
          <a:p>
            <a:pPr marL="1196975" indent="-228600">
              <a:lnSpc>
                <a:spcPts val="2200"/>
              </a:lnSpc>
              <a:buFont typeface="+mj-lt"/>
              <a:buAutoNum type="arabicPeriod"/>
            </a:pPr>
            <a:r>
              <a:rPr lang="en-GB" sz="1200" dirty="0">
                <a:latin typeface="Cera Pro" pitchFamily="2" charset="0"/>
              </a:rPr>
              <a:t>General and Operations Managers </a:t>
            </a:r>
          </a:p>
          <a:p>
            <a:pPr marL="1196975" indent="-228600">
              <a:lnSpc>
                <a:spcPts val="2200"/>
              </a:lnSpc>
              <a:buFont typeface="+mj-lt"/>
              <a:buAutoNum type="arabicPeriod"/>
            </a:pPr>
            <a:r>
              <a:rPr lang="en-GB" sz="1200" dirty="0">
                <a:latin typeface="Cera Pro" pitchFamily="2" charset="0"/>
              </a:rPr>
              <a:t>Mechanics and Machinery Repairers </a:t>
            </a:r>
          </a:p>
          <a:p>
            <a:pPr marL="1196975" indent="-228600">
              <a:lnSpc>
                <a:spcPts val="2200"/>
              </a:lnSpc>
              <a:buFont typeface="+mj-lt"/>
              <a:buAutoNum type="arabicPeriod"/>
            </a:pPr>
            <a:r>
              <a:rPr lang="en-GB" sz="1200" dirty="0">
                <a:latin typeface="Cera Pro" pitchFamily="2" charset="0"/>
              </a:rPr>
              <a:t>Material-Recording and Stock-Keeping Clerks </a:t>
            </a:r>
          </a:p>
          <a:p>
            <a:pPr marL="1196975" indent="-228600">
              <a:lnSpc>
                <a:spcPts val="2200"/>
              </a:lnSpc>
              <a:buFont typeface="+mj-lt"/>
              <a:buAutoNum type="arabicPeriod"/>
            </a:pPr>
            <a:r>
              <a:rPr lang="en-GB" sz="1200" dirty="0">
                <a:latin typeface="Cera Pro" pitchFamily="2" charset="0"/>
              </a:rPr>
              <a:t>Financial Analysts </a:t>
            </a:r>
          </a:p>
          <a:p>
            <a:pPr marL="1196975" indent="-228600">
              <a:lnSpc>
                <a:spcPts val="2200"/>
              </a:lnSpc>
              <a:buFont typeface="+mj-lt"/>
              <a:buAutoNum type="arabicPeriod"/>
            </a:pPr>
            <a:r>
              <a:rPr lang="en-GB" sz="1200" dirty="0">
                <a:latin typeface="Cera Pro" pitchFamily="2" charset="0"/>
              </a:rPr>
              <a:t>Postal Service Clerks </a:t>
            </a:r>
          </a:p>
          <a:p>
            <a:pPr marL="1196975" indent="-228600">
              <a:lnSpc>
                <a:spcPts val="2200"/>
              </a:lnSpc>
              <a:buFont typeface="+mj-lt"/>
              <a:buAutoNum type="arabicPeriod"/>
            </a:pPr>
            <a:r>
              <a:rPr lang="en-GB" sz="1200" dirty="0">
                <a:latin typeface="Cera Pro" pitchFamily="2" charset="0"/>
              </a:rPr>
              <a:t>Sales Rep., Wholesale and Manuf., Tech. and </a:t>
            </a:r>
            <a:r>
              <a:rPr lang="en-GB" sz="1200" dirty="0" err="1">
                <a:latin typeface="Cera Pro" pitchFamily="2" charset="0"/>
              </a:rPr>
              <a:t>Sci.Products</a:t>
            </a:r>
            <a:r>
              <a:rPr lang="en-GB" sz="1200" dirty="0">
                <a:latin typeface="Cera Pro" pitchFamily="2" charset="0"/>
              </a:rPr>
              <a:t> </a:t>
            </a:r>
          </a:p>
          <a:p>
            <a:pPr marL="1196975" indent="-228600">
              <a:lnSpc>
                <a:spcPts val="2200"/>
              </a:lnSpc>
              <a:buFont typeface="+mj-lt"/>
              <a:buAutoNum type="arabicPeriod"/>
            </a:pPr>
            <a:r>
              <a:rPr lang="en-GB" sz="1200" dirty="0">
                <a:latin typeface="Cera Pro" pitchFamily="2" charset="0"/>
              </a:rPr>
              <a:t>Relationship Managers </a:t>
            </a:r>
          </a:p>
          <a:p>
            <a:pPr marL="1196975" indent="-228600">
              <a:lnSpc>
                <a:spcPts val="2200"/>
              </a:lnSpc>
              <a:buFont typeface="+mj-lt"/>
              <a:buAutoNum type="arabicPeriod"/>
            </a:pPr>
            <a:r>
              <a:rPr lang="en-GB" sz="1200" dirty="0">
                <a:latin typeface="Cera Pro" pitchFamily="2" charset="0"/>
              </a:rPr>
              <a:t>Bank Tellers and Related Clerks </a:t>
            </a:r>
          </a:p>
          <a:p>
            <a:pPr marL="1196975" indent="-228600">
              <a:lnSpc>
                <a:spcPts val="2200"/>
              </a:lnSpc>
              <a:buFont typeface="+mj-lt"/>
              <a:buAutoNum type="arabicPeriod"/>
            </a:pPr>
            <a:r>
              <a:rPr lang="en-GB" sz="1200" dirty="0">
                <a:latin typeface="Cera Pro" pitchFamily="2" charset="0"/>
              </a:rPr>
              <a:t>Door-To-Door Sales. News and Street Vendors </a:t>
            </a:r>
          </a:p>
          <a:p>
            <a:pPr marL="1196975" indent="-228600">
              <a:lnSpc>
                <a:spcPts val="2200"/>
              </a:lnSpc>
              <a:buFont typeface="+mj-lt"/>
              <a:buAutoNum type="arabicPeriod"/>
            </a:pPr>
            <a:r>
              <a:rPr lang="en-GB" sz="1200" dirty="0">
                <a:latin typeface="Cera Pro" pitchFamily="2" charset="0"/>
              </a:rPr>
              <a:t>Electronics and Telecoms Installers and Repairers </a:t>
            </a:r>
          </a:p>
          <a:p>
            <a:pPr marL="1196975" indent="-228600">
              <a:lnSpc>
                <a:spcPts val="2200"/>
              </a:lnSpc>
              <a:buFont typeface="+mj-lt"/>
              <a:buAutoNum type="arabicPeriod"/>
            </a:pPr>
            <a:r>
              <a:rPr lang="en-GB" sz="1200" dirty="0">
                <a:latin typeface="Cera Pro" pitchFamily="2" charset="0"/>
              </a:rPr>
              <a:t>Human Resources Specialists </a:t>
            </a:r>
          </a:p>
          <a:p>
            <a:pPr marL="1196975" indent="-228600">
              <a:lnSpc>
                <a:spcPts val="2200"/>
              </a:lnSpc>
              <a:buFont typeface="+mj-lt"/>
              <a:buAutoNum type="arabicPeriod"/>
            </a:pPr>
            <a:r>
              <a:rPr lang="en-GB" sz="1200" dirty="0">
                <a:latin typeface="Cera Pro" pitchFamily="2" charset="0"/>
              </a:rPr>
              <a:t>Training and Development Specialists </a:t>
            </a:r>
          </a:p>
          <a:p>
            <a:pPr marL="1196975" indent="-228600">
              <a:lnSpc>
                <a:spcPts val="2200"/>
              </a:lnSpc>
              <a:buFont typeface="+mj-lt"/>
              <a:buAutoNum type="arabicPeriod"/>
            </a:pPr>
            <a:r>
              <a:rPr lang="en-GB" sz="1200" dirty="0">
                <a:latin typeface="Cera Pro" pitchFamily="2" charset="0"/>
              </a:rPr>
              <a:t>Construction Laborers </a:t>
            </a:r>
            <a:endParaRPr lang="en-MT" sz="1200" dirty="0">
              <a:latin typeface="Cera Pro" pitchFamily="2" charset="0"/>
            </a:endParaRPr>
          </a:p>
        </p:txBody>
      </p:sp>
      <p:sp>
        <p:nvSpPr>
          <p:cNvPr id="5" name="Rectangle 4">
            <a:extLst>
              <a:ext uri="{FF2B5EF4-FFF2-40B4-BE49-F238E27FC236}">
                <a16:creationId xmlns:a16="http://schemas.microsoft.com/office/drawing/2014/main" id="{7F88D5B4-D755-5040-A9BE-4EB4E2523488}"/>
              </a:ext>
            </a:extLst>
          </p:cNvPr>
          <p:cNvSpPr/>
          <p:nvPr/>
        </p:nvSpPr>
        <p:spPr>
          <a:xfrm>
            <a:off x="-20025" y="0"/>
            <a:ext cx="5767754" cy="6858000"/>
          </a:xfrm>
          <a:prstGeom prst="rect">
            <a:avLst/>
          </a:prstGeom>
          <a:solidFill>
            <a:srgbClr val="0049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2200"/>
              </a:lnSpc>
            </a:pPr>
            <a:endParaRPr lang="en-GB" sz="1200" dirty="0">
              <a:latin typeface="Cera Pro" pitchFamily="2" charset="0"/>
            </a:endParaRPr>
          </a:p>
          <a:p>
            <a:pPr algn="ctr">
              <a:lnSpc>
                <a:spcPts val="2200"/>
              </a:lnSpc>
            </a:pPr>
            <a:endParaRPr lang="en-GB" sz="600" dirty="0">
              <a:latin typeface="Cera Pro" pitchFamily="2" charset="0"/>
            </a:endParaRPr>
          </a:p>
          <a:p>
            <a:pPr algn="ctr">
              <a:lnSpc>
                <a:spcPts val="2200"/>
              </a:lnSpc>
            </a:pPr>
            <a:endParaRPr lang="en-GB" sz="600" dirty="0">
              <a:latin typeface="Cera Pro" pitchFamily="2" charset="0"/>
            </a:endParaRPr>
          </a:p>
          <a:p>
            <a:pPr marL="582613" indent="584200">
              <a:lnSpc>
                <a:spcPts val="2200"/>
              </a:lnSpc>
              <a:buFont typeface="+mj-lt"/>
              <a:buAutoNum type="arabicPeriod"/>
            </a:pPr>
            <a:r>
              <a:rPr lang="en-GB" sz="1200" dirty="0">
                <a:latin typeface="Cera Pro" pitchFamily="2" charset="0"/>
              </a:rPr>
              <a:t>Data Analysts and Scientists</a:t>
            </a:r>
          </a:p>
          <a:p>
            <a:pPr marL="582613" indent="584200">
              <a:lnSpc>
                <a:spcPts val="2200"/>
              </a:lnSpc>
              <a:buFont typeface="+mj-lt"/>
              <a:buAutoNum type="arabicPeriod"/>
            </a:pPr>
            <a:r>
              <a:rPr lang="en-GB" sz="1200" dirty="0">
                <a:latin typeface="Cera Pro" pitchFamily="2" charset="0"/>
              </a:rPr>
              <a:t>Al and Machine Learning Specialists </a:t>
            </a:r>
          </a:p>
          <a:p>
            <a:pPr marL="582613" indent="584200">
              <a:lnSpc>
                <a:spcPts val="2200"/>
              </a:lnSpc>
              <a:buFont typeface="+mj-lt"/>
              <a:buAutoNum type="arabicPeriod"/>
            </a:pPr>
            <a:r>
              <a:rPr lang="en-GB" sz="1200" dirty="0">
                <a:latin typeface="Cera Pro" pitchFamily="2" charset="0"/>
              </a:rPr>
              <a:t>Big Data Specialists </a:t>
            </a:r>
          </a:p>
          <a:p>
            <a:pPr marL="582613" indent="584200">
              <a:lnSpc>
                <a:spcPts val="2200"/>
              </a:lnSpc>
              <a:buFont typeface="+mj-lt"/>
              <a:buAutoNum type="arabicPeriod"/>
            </a:pPr>
            <a:r>
              <a:rPr lang="en-GB" sz="1200" dirty="0">
                <a:latin typeface="Cera Pro" pitchFamily="2" charset="0"/>
              </a:rPr>
              <a:t>Digital Marketing and Strategy Specialists </a:t>
            </a:r>
          </a:p>
          <a:p>
            <a:pPr marL="582613" indent="584200">
              <a:lnSpc>
                <a:spcPts val="2200"/>
              </a:lnSpc>
              <a:buFont typeface="+mj-lt"/>
              <a:buAutoNum type="arabicPeriod"/>
            </a:pPr>
            <a:r>
              <a:rPr lang="en-GB" sz="1200" dirty="0">
                <a:latin typeface="Cera Pro" pitchFamily="2" charset="0"/>
              </a:rPr>
              <a:t>Process Automation Specialists </a:t>
            </a:r>
          </a:p>
          <a:p>
            <a:pPr marL="582613" indent="584200">
              <a:lnSpc>
                <a:spcPts val="2200"/>
              </a:lnSpc>
              <a:buFont typeface="+mj-lt"/>
              <a:buAutoNum type="arabicPeriod"/>
            </a:pPr>
            <a:r>
              <a:rPr lang="en-GB" sz="1200" dirty="0">
                <a:latin typeface="Cera Pro" pitchFamily="2" charset="0"/>
              </a:rPr>
              <a:t>Business Development Professionals </a:t>
            </a:r>
          </a:p>
          <a:p>
            <a:pPr marL="582613" indent="584200">
              <a:lnSpc>
                <a:spcPts val="2200"/>
              </a:lnSpc>
              <a:buFont typeface="+mj-lt"/>
              <a:buAutoNum type="arabicPeriod"/>
            </a:pPr>
            <a:r>
              <a:rPr lang="en-GB" sz="1200" dirty="0">
                <a:latin typeface="Cera Pro" pitchFamily="2" charset="0"/>
              </a:rPr>
              <a:t>Digital Transformation Specialists </a:t>
            </a:r>
          </a:p>
          <a:p>
            <a:pPr marL="582613" indent="584200">
              <a:lnSpc>
                <a:spcPts val="2200"/>
              </a:lnSpc>
              <a:buFont typeface="+mj-lt"/>
              <a:buAutoNum type="arabicPeriod"/>
            </a:pPr>
            <a:r>
              <a:rPr lang="en-GB" sz="1200" dirty="0">
                <a:latin typeface="Cera Pro" pitchFamily="2" charset="0"/>
              </a:rPr>
              <a:t>Information Security Analysts </a:t>
            </a:r>
          </a:p>
          <a:p>
            <a:pPr marL="582613" indent="584200">
              <a:lnSpc>
                <a:spcPts val="2200"/>
              </a:lnSpc>
              <a:buFont typeface="+mj-lt"/>
              <a:buAutoNum type="arabicPeriod"/>
            </a:pPr>
            <a:r>
              <a:rPr lang="en-GB" sz="1200" dirty="0">
                <a:latin typeface="Cera Pro" pitchFamily="2" charset="0"/>
              </a:rPr>
              <a:t>Software and Applications Developers </a:t>
            </a:r>
          </a:p>
          <a:p>
            <a:pPr marL="582613" indent="584200">
              <a:lnSpc>
                <a:spcPts val="2200"/>
              </a:lnSpc>
              <a:buFont typeface="+mj-lt"/>
              <a:buAutoNum type="arabicPeriod"/>
            </a:pPr>
            <a:r>
              <a:rPr lang="en-GB" sz="1200" dirty="0">
                <a:latin typeface="Cera Pro" pitchFamily="2" charset="0"/>
              </a:rPr>
              <a:t>Internet of Things Specialists </a:t>
            </a:r>
          </a:p>
          <a:p>
            <a:pPr marL="582613" indent="584200">
              <a:lnSpc>
                <a:spcPts val="2200"/>
              </a:lnSpc>
              <a:buFont typeface="+mj-lt"/>
              <a:buAutoNum type="arabicPeriod"/>
            </a:pPr>
            <a:r>
              <a:rPr lang="en-GB" sz="1200" dirty="0">
                <a:latin typeface="Cera Pro" pitchFamily="2" charset="0"/>
              </a:rPr>
              <a:t>Project Managers </a:t>
            </a:r>
          </a:p>
          <a:p>
            <a:pPr marL="582613" indent="584200">
              <a:lnSpc>
                <a:spcPts val="2200"/>
              </a:lnSpc>
              <a:buFont typeface="+mj-lt"/>
              <a:buAutoNum type="arabicPeriod"/>
            </a:pPr>
            <a:r>
              <a:rPr lang="en-GB" sz="1200" dirty="0">
                <a:latin typeface="Cera Pro" pitchFamily="2" charset="0"/>
              </a:rPr>
              <a:t>Business Services and Administration Managers </a:t>
            </a:r>
          </a:p>
          <a:p>
            <a:pPr marL="582613" indent="584200">
              <a:lnSpc>
                <a:spcPts val="2200"/>
              </a:lnSpc>
              <a:buFont typeface="+mj-lt"/>
              <a:buAutoNum type="arabicPeriod"/>
            </a:pPr>
            <a:r>
              <a:rPr lang="en-GB" sz="1200" dirty="0">
                <a:latin typeface="Cera Pro" pitchFamily="2" charset="0"/>
              </a:rPr>
              <a:t>Database and Network Professionals </a:t>
            </a:r>
          </a:p>
          <a:p>
            <a:pPr marL="582613" indent="584200">
              <a:lnSpc>
                <a:spcPts val="2200"/>
              </a:lnSpc>
              <a:buFont typeface="+mj-lt"/>
              <a:buAutoNum type="arabicPeriod"/>
            </a:pPr>
            <a:r>
              <a:rPr lang="en-GB" sz="1200" dirty="0">
                <a:latin typeface="Cera Pro" pitchFamily="2" charset="0"/>
              </a:rPr>
              <a:t>Robotics Engineers </a:t>
            </a:r>
          </a:p>
          <a:p>
            <a:pPr marL="582613" indent="584200">
              <a:lnSpc>
                <a:spcPts val="2200"/>
              </a:lnSpc>
              <a:buFont typeface="+mj-lt"/>
              <a:buAutoNum type="arabicPeriod"/>
            </a:pPr>
            <a:r>
              <a:rPr lang="en-GB" sz="1200" dirty="0">
                <a:latin typeface="Cera Pro" pitchFamily="2" charset="0"/>
              </a:rPr>
              <a:t>Strategic Advisors </a:t>
            </a:r>
          </a:p>
          <a:p>
            <a:pPr marL="582613" indent="584200">
              <a:lnSpc>
                <a:spcPts val="2200"/>
              </a:lnSpc>
              <a:buFont typeface="+mj-lt"/>
              <a:buAutoNum type="arabicPeriod"/>
            </a:pPr>
            <a:r>
              <a:rPr lang="en-GB" sz="1200" dirty="0">
                <a:latin typeface="Cera Pro" pitchFamily="2" charset="0"/>
              </a:rPr>
              <a:t>Management and Organization Analysts </a:t>
            </a:r>
          </a:p>
          <a:p>
            <a:pPr marL="582613" indent="584200">
              <a:lnSpc>
                <a:spcPts val="2200"/>
              </a:lnSpc>
              <a:buFont typeface="+mj-lt"/>
              <a:buAutoNum type="arabicPeriod"/>
            </a:pPr>
            <a:r>
              <a:rPr lang="en-GB" sz="1200" dirty="0">
                <a:latin typeface="Cera Pro" pitchFamily="2" charset="0"/>
              </a:rPr>
              <a:t>FinTech Engineers </a:t>
            </a:r>
          </a:p>
          <a:p>
            <a:pPr marL="582613" indent="584200">
              <a:lnSpc>
                <a:spcPts val="2200"/>
              </a:lnSpc>
              <a:buFont typeface="+mj-lt"/>
              <a:buAutoNum type="arabicPeriod"/>
            </a:pPr>
            <a:r>
              <a:rPr lang="en-GB" sz="1200" dirty="0">
                <a:latin typeface="Cera Pro" pitchFamily="2" charset="0"/>
              </a:rPr>
              <a:t>Mechanics and Machinery Repairers </a:t>
            </a:r>
          </a:p>
          <a:p>
            <a:pPr marL="582613" indent="584200">
              <a:lnSpc>
                <a:spcPts val="2200"/>
              </a:lnSpc>
              <a:buFont typeface="+mj-lt"/>
              <a:buAutoNum type="arabicPeriod"/>
            </a:pPr>
            <a:r>
              <a:rPr lang="en-GB" sz="1200" dirty="0">
                <a:latin typeface="Cera Pro" pitchFamily="2" charset="0"/>
              </a:rPr>
              <a:t>Organizational Development Specialists </a:t>
            </a:r>
          </a:p>
          <a:p>
            <a:pPr marL="582613" indent="584200">
              <a:lnSpc>
                <a:spcPts val="2200"/>
              </a:lnSpc>
              <a:buFont typeface="+mj-lt"/>
              <a:buAutoNum type="arabicPeriod"/>
            </a:pPr>
            <a:r>
              <a:rPr lang="en-GB" sz="1200" dirty="0">
                <a:latin typeface="Cera Pro" pitchFamily="2" charset="0"/>
              </a:rPr>
              <a:t>Risk Management Specialists </a:t>
            </a:r>
          </a:p>
        </p:txBody>
      </p:sp>
      <p:sp>
        <p:nvSpPr>
          <p:cNvPr id="6" name="Triangle 5">
            <a:extLst>
              <a:ext uri="{FF2B5EF4-FFF2-40B4-BE49-F238E27FC236}">
                <a16:creationId xmlns:a16="http://schemas.microsoft.com/office/drawing/2014/main" id="{4B507573-F5F9-A24D-8BA1-184D32772B0D}"/>
              </a:ext>
            </a:extLst>
          </p:cNvPr>
          <p:cNvSpPr/>
          <p:nvPr/>
        </p:nvSpPr>
        <p:spPr>
          <a:xfrm>
            <a:off x="5512394" y="2991679"/>
            <a:ext cx="507292" cy="437321"/>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T"/>
          </a:p>
        </p:txBody>
      </p:sp>
      <p:sp>
        <p:nvSpPr>
          <p:cNvPr id="7" name="Triangle 6">
            <a:extLst>
              <a:ext uri="{FF2B5EF4-FFF2-40B4-BE49-F238E27FC236}">
                <a16:creationId xmlns:a16="http://schemas.microsoft.com/office/drawing/2014/main" id="{6B6F76B2-98BD-D244-B6E6-616995C8CAE8}"/>
              </a:ext>
            </a:extLst>
          </p:cNvPr>
          <p:cNvSpPr/>
          <p:nvPr/>
        </p:nvSpPr>
        <p:spPr>
          <a:xfrm flipV="1">
            <a:off x="5510412" y="3588295"/>
            <a:ext cx="507292" cy="437321"/>
          </a:xfrm>
          <a:prstGeom prst="triangle">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T"/>
          </a:p>
        </p:txBody>
      </p:sp>
      <p:sp>
        <p:nvSpPr>
          <p:cNvPr id="8" name="Subtitle 2">
            <a:extLst>
              <a:ext uri="{FF2B5EF4-FFF2-40B4-BE49-F238E27FC236}">
                <a16:creationId xmlns:a16="http://schemas.microsoft.com/office/drawing/2014/main" id="{4121A8F2-B064-0441-A5D5-8494C12DC9B8}"/>
              </a:ext>
            </a:extLst>
          </p:cNvPr>
          <p:cNvSpPr txBox="1">
            <a:spLocks/>
          </p:cNvSpPr>
          <p:nvPr/>
        </p:nvSpPr>
        <p:spPr>
          <a:xfrm>
            <a:off x="4905261" y="6261382"/>
            <a:ext cx="1684936" cy="755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000" dirty="0">
                <a:solidFill>
                  <a:schemeClr val="bg1"/>
                </a:solidFill>
              </a:rPr>
              <a:t>*Source Future of Jobs Survey 2020, World Economic Forum</a:t>
            </a:r>
          </a:p>
          <a:p>
            <a:pPr marL="0" indent="0" algn="ctr">
              <a:buNone/>
            </a:pPr>
            <a:endParaRPr lang="en-MT" sz="5000" b="1" dirty="0">
              <a:solidFill>
                <a:schemeClr val="bg1"/>
              </a:solidFill>
              <a:latin typeface="Cera Pro" pitchFamily="2" charset="0"/>
            </a:endParaRPr>
          </a:p>
        </p:txBody>
      </p:sp>
      <p:sp>
        <p:nvSpPr>
          <p:cNvPr id="9" name="Subtitle 2">
            <a:extLst>
              <a:ext uri="{FF2B5EF4-FFF2-40B4-BE49-F238E27FC236}">
                <a16:creationId xmlns:a16="http://schemas.microsoft.com/office/drawing/2014/main" id="{609A93A6-5662-2342-9594-863DF85359E1}"/>
              </a:ext>
            </a:extLst>
          </p:cNvPr>
          <p:cNvSpPr txBox="1">
            <a:spLocks/>
          </p:cNvSpPr>
          <p:nvPr/>
        </p:nvSpPr>
        <p:spPr>
          <a:xfrm>
            <a:off x="2417606" y="99120"/>
            <a:ext cx="6627588" cy="755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500" b="1" dirty="0">
                <a:solidFill>
                  <a:schemeClr val="bg1"/>
                </a:solidFill>
                <a:latin typeface="Cera Pro" pitchFamily="2" charset="0"/>
              </a:rPr>
              <a:t>Top 20 job roles in increasing and decreasing demand across industries</a:t>
            </a:r>
            <a:endParaRPr lang="en-MT" sz="2500" b="1" dirty="0">
              <a:solidFill>
                <a:schemeClr val="bg1"/>
              </a:solidFill>
              <a:latin typeface="Cera Pro" pitchFamily="2" charset="0"/>
            </a:endParaRPr>
          </a:p>
        </p:txBody>
      </p:sp>
    </p:spTree>
    <p:extLst>
      <p:ext uri="{BB962C8B-B14F-4D97-AF65-F5344CB8AC3E}">
        <p14:creationId xmlns:p14="http://schemas.microsoft.com/office/powerpoint/2010/main" val="520634620"/>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dissolve">
                                      <p:cBhvr>
                                        <p:cTn id="11" dur="500"/>
                                        <p:tgtEl>
                                          <p:spTgt spid="5">
                                            <p:bg/>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dissolve">
                                      <p:cBhvr>
                                        <p:cTn id="15" dur="500"/>
                                        <p:tgtEl>
                                          <p:spTgt spid="5">
                                            <p:txEl>
                                              <p:pRg st="3" end="3"/>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dissolve">
                                      <p:cBhvr>
                                        <p:cTn id="19" dur="500"/>
                                        <p:tgtEl>
                                          <p:spTgt spid="5">
                                            <p:txEl>
                                              <p:pRg st="4" end="4"/>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dissolve">
                                      <p:cBhvr>
                                        <p:cTn id="23" dur="500"/>
                                        <p:tgtEl>
                                          <p:spTgt spid="5">
                                            <p:txEl>
                                              <p:pRg st="5" end="5"/>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dissolve">
                                      <p:cBhvr>
                                        <p:cTn id="27" dur="500"/>
                                        <p:tgtEl>
                                          <p:spTgt spid="5">
                                            <p:txEl>
                                              <p:pRg st="6" end="6"/>
                                            </p:txEl>
                                          </p:spTgt>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dissolve">
                                      <p:cBhvr>
                                        <p:cTn id="31" dur="500"/>
                                        <p:tgtEl>
                                          <p:spTgt spid="5">
                                            <p:txEl>
                                              <p:pRg st="7" end="7"/>
                                            </p:txEl>
                                          </p:spTgt>
                                        </p:tgtEl>
                                      </p:cBhvr>
                                    </p:animEffect>
                                  </p:childTnLst>
                                </p:cTn>
                              </p:par>
                            </p:childTnLst>
                          </p:cTn>
                        </p:par>
                        <p:par>
                          <p:cTn id="32" fill="hold">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dissolve">
                                      <p:cBhvr>
                                        <p:cTn id="35" dur="500"/>
                                        <p:tgtEl>
                                          <p:spTgt spid="5">
                                            <p:txEl>
                                              <p:pRg st="8" end="8"/>
                                            </p:txEl>
                                          </p:spTgt>
                                        </p:tgtEl>
                                      </p:cBhvr>
                                    </p:animEffect>
                                  </p:childTnLst>
                                </p:cTn>
                              </p:par>
                            </p:childTnLst>
                          </p:cTn>
                        </p:par>
                        <p:par>
                          <p:cTn id="36" fill="hold">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animEffect transition="in" filter="dissolve">
                                      <p:cBhvr>
                                        <p:cTn id="39" dur="500"/>
                                        <p:tgtEl>
                                          <p:spTgt spid="5">
                                            <p:txEl>
                                              <p:pRg st="9" end="9"/>
                                            </p:txEl>
                                          </p:spTgt>
                                        </p:tgtEl>
                                      </p:cBhvr>
                                    </p:animEffect>
                                  </p:childTnLst>
                                </p:cTn>
                              </p:par>
                            </p:childTnLst>
                          </p:cTn>
                        </p:par>
                        <p:par>
                          <p:cTn id="40" fill="hold">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animEffect transition="in" filter="dissolve">
                                      <p:cBhvr>
                                        <p:cTn id="43" dur="500"/>
                                        <p:tgtEl>
                                          <p:spTgt spid="5">
                                            <p:txEl>
                                              <p:pRg st="10" end="10"/>
                                            </p:txEl>
                                          </p:spTgt>
                                        </p:tgtEl>
                                      </p:cBhvr>
                                    </p:animEffect>
                                  </p:childTnLst>
                                </p:cTn>
                              </p:par>
                            </p:childTnLst>
                          </p:cTn>
                        </p:par>
                        <p:par>
                          <p:cTn id="44" fill="hold">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animEffect transition="in" filter="dissolve">
                                      <p:cBhvr>
                                        <p:cTn id="47" dur="500"/>
                                        <p:tgtEl>
                                          <p:spTgt spid="5">
                                            <p:txEl>
                                              <p:pRg st="11" end="11"/>
                                            </p:txEl>
                                          </p:spTgt>
                                        </p:tgtEl>
                                      </p:cBhvr>
                                    </p:animEffect>
                                  </p:childTnLst>
                                </p:cTn>
                              </p:par>
                            </p:childTnLst>
                          </p:cTn>
                        </p:par>
                        <p:par>
                          <p:cTn id="48" fill="hold">
                            <p:stCondLst>
                              <p:cond delay="5500"/>
                            </p:stCondLst>
                            <p:childTnLst>
                              <p:par>
                                <p:cTn id="49" presetID="9" presetClass="entr" presetSubtype="0" fill="hold" grpId="0" nodeType="afterEffect">
                                  <p:stCondLst>
                                    <p:cond delay="0"/>
                                  </p:stCondLst>
                                  <p:childTnLst>
                                    <p:set>
                                      <p:cBhvr>
                                        <p:cTn id="50" dur="1" fill="hold">
                                          <p:stCondLst>
                                            <p:cond delay="0"/>
                                          </p:stCondLst>
                                        </p:cTn>
                                        <p:tgtEl>
                                          <p:spTgt spid="5">
                                            <p:txEl>
                                              <p:pRg st="12" end="12"/>
                                            </p:txEl>
                                          </p:spTgt>
                                        </p:tgtEl>
                                        <p:attrNameLst>
                                          <p:attrName>style.visibility</p:attrName>
                                        </p:attrNameLst>
                                      </p:cBhvr>
                                      <p:to>
                                        <p:strVal val="visible"/>
                                      </p:to>
                                    </p:set>
                                    <p:animEffect transition="in" filter="dissolve">
                                      <p:cBhvr>
                                        <p:cTn id="51" dur="500"/>
                                        <p:tgtEl>
                                          <p:spTgt spid="5">
                                            <p:txEl>
                                              <p:pRg st="12" end="12"/>
                                            </p:txEl>
                                          </p:spTgt>
                                        </p:tgtEl>
                                      </p:cBhvr>
                                    </p:animEffect>
                                  </p:childTnLst>
                                </p:cTn>
                              </p:par>
                            </p:childTnLst>
                          </p:cTn>
                        </p:par>
                        <p:par>
                          <p:cTn id="52" fill="hold">
                            <p:stCondLst>
                              <p:cond delay="6000"/>
                            </p:stCondLst>
                            <p:childTnLst>
                              <p:par>
                                <p:cTn id="53" presetID="9" presetClass="entr" presetSubtype="0" fill="hold" grpId="0" nodeType="afterEffect">
                                  <p:stCondLst>
                                    <p:cond delay="0"/>
                                  </p:stCondLst>
                                  <p:childTnLst>
                                    <p:set>
                                      <p:cBhvr>
                                        <p:cTn id="54" dur="1" fill="hold">
                                          <p:stCondLst>
                                            <p:cond delay="0"/>
                                          </p:stCondLst>
                                        </p:cTn>
                                        <p:tgtEl>
                                          <p:spTgt spid="5">
                                            <p:txEl>
                                              <p:pRg st="13" end="13"/>
                                            </p:txEl>
                                          </p:spTgt>
                                        </p:tgtEl>
                                        <p:attrNameLst>
                                          <p:attrName>style.visibility</p:attrName>
                                        </p:attrNameLst>
                                      </p:cBhvr>
                                      <p:to>
                                        <p:strVal val="visible"/>
                                      </p:to>
                                    </p:set>
                                    <p:animEffect transition="in" filter="dissolve">
                                      <p:cBhvr>
                                        <p:cTn id="55" dur="500"/>
                                        <p:tgtEl>
                                          <p:spTgt spid="5">
                                            <p:txEl>
                                              <p:pRg st="13" end="13"/>
                                            </p:txEl>
                                          </p:spTgt>
                                        </p:tgtEl>
                                      </p:cBhvr>
                                    </p:animEffect>
                                  </p:childTnLst>
                                </p:cTn>
                              </p:par>
                            </p:childTnLst>
                          </p:cTn>
                        </p:par>
                        <p:par>
                          <p:cTn id="56" fill="hold">
                            <p:stCondLst>
                              <p:cond delay="6500"/>
                            </p:stCondLst>
                            <p:childTnLst>
                              <p:par>
                                <p:cTn id="57" presetID="9" presetClass="entr" presetSubtype="0" fill="hold" grpId="0" nodeType="afterEffect">
                                  <p:stCondLst>
                                    <p:cond delay="0"/>
                                  </p:stCondLst>
                                  <p:childTnLst>
                                    <p:set>
                                      <p:cBhvr>
                                        <p:cTn id="58" dur="1" fill="hold">
                                          <p:stCondLst>
                                            <p:cond delay="0"/>
                                          </p:stCondLst>
                                        </p:cTn>
                                        <p:tgtEl>
                                          <p:spTgt spid="5">
                                            <p:txEl>
                                              <p:pRg st="14" end="14"/>
                                            </p:txEl>
                                          </p:spTgt>
                                        </p:tgtEl>
                                        <p:attrNameLst>
                                          <p:attrName>style.visibility</p:attrName>
                                        </p:attrNameLst>
                                      </p:cBhvr>
                                      <p:to>
                                        <p:strVal val="visible"/>
                                      </p:to>
                                    </p:set>
                                    <p:animEffect transition="in" filter="dissolve">
                                      <p:cBhvr>
                                        <p:cTn id="59" dur="500"/>
                                        <p:tgtEl>
                                          <p:spTgt spid="5">
                                            <p:txEl>
                                              <p:pRg st="14" end="14"/>
                                            </p:txEl>
                                          </p:spTgt>
                                        </p:tgtEl>
                                      </p:cBhvr>
                                    </p:animEffect>
                                  </p:childTnLst>
                                </p:cTn>
                              </p:par>
                            </p:childTnLst>
                          </p:cTn>
                        </p:par>
                        <p:par>
                          <p:cTn id="60" fill="hold">
                            <p:stCondLst>
                              <p:cond delay="7000"/>
                            </p:stCondLst>
                            <p:childTnLst>
                              <p:par>
                                <p:cTn id="61" presetID="9" presetClass="entr" presetSubtype="0" fill="hold" grpId="0" nodeType="afterEffect">
                                  <p:stCondLst>
                                    <p:cond delay="0"/>
                                  </p:stCondLst>
                                  <p:childTnLst>
                                    <p:set>
                                      <p:cBhvr>
                                        <p:cTn id="62" dur="1" fill="hold">
                                          <p:stCondLst>
                                            <p:cond delay="0"/>
                                          </p:stCondLst>
                                        </p:cTn>
                                        <p:tgtEl>
                                          <p:spTgt spid="5">
                                            <p:txEl>
                                              <p:pRg st="15" end="15"/>
                                            </p:txEl>
                                          </p:spTgt>
                                        </p:tgtEl>
                                        <p:attrNameLst>
                                          <p:attrName>style.visibility</p:attrName>
                                        </p:attrNameLst>
                                      </p:cBhvr>
                                      <p:to>
                                        <p:strVal val="visible"/>
                                      </p:to>
                                    </p:set>
                                    <p:animEffect transition="in" filter="dissolve">
                                      <p:cBhvr>
                                        <p:cTn id="63" dur="500"/>
                                        <p:tgtEl>
                                          <p:spTgt spid="5">
                                            <p:txEl>
                                              <p:pRg st="15" end="15"/>
                                            </p:txEl>
                                          </p:spTgt>
                                        </p:tgtEl>
                                      </p:cBhvr>
                                    </p:animEffect>
                                  </p:childTnLst>
                                </p:cTn>
                              </p:par>
                            </p:childTnLst>
                          </p:cTn>
                        </p:par>
                        <p:par>
                          <p:cTn id="64" fill="hold">
                            <p:stCondLst>
                              <p:cond delay="7500"/>
                            </p:stCondLst>
                            <p:childTnLst>
                              <p:par>
                                <p:cTn id="65" presetID="9" presetClass="entr" presetSubtype="0" fill="hold" grpId="0" nodeType="afterEffect">
                                  <p:stCondLst>
                                    <p:cond delay="0"/>
                                  </p:stCondLst>
                                  <p:childTnLst>
                                    <p:set>
                                      <p:cBhvr>
                                        <p:cTn id="66" dur="1" fill="hold">
                                          <p:stCondLst>
                                            <p:cond delay="0"/>
                                          </p:stCondLst>
                                        </p:cTn>
                                        <p:tgtEl>
                                          <p:spTgt spid="5">
                                            <p:txEl>
                                              <p:pRg st="16" end="16"/>
                                            </p:txEl>
                                          </p:spTgt>
                                        </p:tgtEl>
                                        <p:attrNameLst>
                                          <p:attrName>style.visibility</p:attrName>
                                        </p:attrNameLst>
                                      </p:cBhvr>
                                      <p:to>
                                        <p:strVal val="visible"/>
                                      </p:to>
                                    </p:set>
                                    <p:animEffect transition="in" filter="dissolve">
                                      <p:cBhvr>
                                        <p:cTn id="67" dur="500"/>
                                        <p:tgtEl>
                                          <p:spTgt spid="5">
                                            <p:txEl>
                                              <p:pRg st="16" end="16"/>
                                            </p:txEl>
                                          </p:spTgt>
                                        </p:tgtEl>
                                      </p:cBhvr>
                                    </p:animEffect>
                                  </p:childTnLst>
                                </p:cTn>
                              </p:par>
                            </p:childTnLst>
                          </p:cTn>
                        </p:par>
                        <p:par>
                          <p:cTn id="68" fill="hold">
                            <p:stCondLst>
                              <p:cond delay="8000"/>
                            </p:stCondLst>
                            <p:childTnLst>
                              <p:par>
                                <p:cTn id="69" presetID="9" presetClass="entr" presetSubtype="0" fill="hold" grpId="0" nodeType="afterEffect">
                                  <p:stCondLst>
                                    <p:cond delay="0"/>
                                  </p:stCondLst>
                                  <p:childTnLst>
                                    <p:set>
                                      <p:cBhvr>
                                        <p:cTn id="70" dur="1" fill="hold">
                                          <p:stCondLst>
                                            <p:cond delay="0"/>
                                          </p:stCondLst>
                                        </p:cTn>
                                        <p:tgtEl>
                                          <p:spTgt spid="5">
                                            <p:txEl>
                                              <p:pRg st="17" end="17"/>
                                            </p:txEl>
                                          </p:spTgt>
                                        </p:tgtEl>
                                        <p:attrNameLst>
                                          <p:attrName>style.visibility</p:attrName>
                                        </p:attrNameLst>
                                      </p:cBhvr>
                                      <p:to>
                                        <p:strVal val="visible"/>
                                      </p:to>
                                    </p:set>
                                    <p:animEffect transition="in" filter="dissolve">
                                      <p:cBhvr>
                                        <p:cTn id="71" dur="500"/>
                                        <p:tgtEl>
                                          <p:spTgt spid="5">
                                            <p:txEl>
                                              <p:pRg st="17" end="17"/>
                                            </p:txEl>
                                          </p:spTgt>
                                        </p:tgtEl>
                                      </p:cBhvr>
                                    </p:animEffect>
                                  </p:childTnLst>
                                </p:cTn>
                              </p:par>
                            </p:childTnLst>
                          </p:cTn>
                        </p:par>
                        <p:par>
                          <p:cTn id="72" fill="hold">
                            <p:stCondLst>
                              <p:cond delay="8500"/>
                            </p:stCondLst>
                            <p:childTnLst>
                              <p:par>
                                <p:cTn id="73" presetID="9" presetClass="entr" presetSubtype="0" fill="hold" grpId="0" nodeType="afterEffect">
                                  <p:stCondLst>
                                    <p:cond delay="0"/>
                                  </p:stCondLst>
                                  <p:childTnLst>
                                    <p:set>
                                      <p:cBhvr>
                                        <p:cTn id="74" dur="1" fill="hold">
                                          <p:stCondLst>
                                            <p:cond delay="0"/>
                                          </p:stCondLst>
                                        </p:cTn>
                                        <p:tgtEl>
                                          <p:spTgt spid="5">
                                            <p:txEl>
                                              <p:pRg st="18" end="18"/>
                                            </p:txEl>
                                          </p:spTgt>
                                        </p:tgtEl>
                                        <p:attrNameLst>
                                          <p:attrName>style.visibility</p:attrName>
                                        </p:attrNameLst>
                                      </p:cBhvr>
                                      <p:to>
                                        <p:strVal val="visible"/>
                                      </p:to>
                                    </p:set>
                                    <p:animEffect transition="in" filter="dissolve">
                                      <p:cBhvr>
                                        <p:cTn id="75" dur="500"/>
                                        <p:tgtEl>
                                          <p:spTgt spid="5">
                                            <p:txEl>
                                              <p:pRg st="18" end="18"/>
                                            </p:txEl>
                                          </p:spTgt>
                                        </p:tgtEl>
                                      </p:cBhvr>
                                    </p:animEffect>
                                  </p:childTnLst>
                                </p:cTn>
                              </p:par>
                            </p:childTnLst>
                          </p:cTn>
                        </p:par>
                        <p:par>
                          <p:cTn id="76" fill="hold">
                            <p:stCondLst>
                              <p:cond delay="9000"/>
                            </p:stCondLst>
                            <p:childTnLst>
                              <p:par>
                                <p:cTn id="77" presetID="9" presetClass="entr" presetSubtype="0" fill="hold" grpId="0" nodeType="afterEffect">
                                  <p:stCondLst>
                                    <p:cond delay="0"/>
                                  </p:stCondLst>
                                  <p:childTnLst>
                                    <p:set>
                                      <p:cBhvr>
                                        <p:cTn id="78" dur="1" fill="hold">
                                          <p:stCondLst>
                                            <p:cond delay="0"/>
                                          </p:stCondLst>
                                        </p:cTn>
                                        <p:tgtEl>
                                          <p:spTgt spid="5">
                                            <p:txEl>
                                              <p:pRg st="19" end="19"/>
                                            </p:txEl>
                                          </p:spTgt>
                                        </p:tgtEl>
                                        <p:attrNameLst>
                                          <p:attrName>style.visibility</p:attrName>
                                        </p:attrNameLst>
                                      </p:cBhvr>
                                      <p:to>
                                        <p:strVal val="visible"/>
                                      </p:to>
                                    </p:set>
                                    <p:animEffect transition="in" filter="dissolve">
                                      <p:cBhvr>
                                        <p:cTn id="79" dur="500"/>
                                        <p:tgtEl>
                                          <p:spTgt spid="5">
                                            <p:txEl>
                                              <p:pRg st="19" end="19"/>
                                            </p:txEl>
                                          </p:spTgt>
                                        </p:tgtEl>
                                      </p:cBhvr>
                                    </p:animEffect>
                                  </p:childTnLst>
                                </p:cTn>
                              </p:par>
                            </p:childTnLst>
                          </p:cTn>
                        </p:par>
                        <p:par>
                          <p:cTn id="80" fill="hold">
                            <p:stCondLst>
                              <p:cond delay="9500"/>
                            </p:stCondLst>
                            <p:childTnLst>
                              <p:par>
                                <p:cTn id="81" presetID="9" presetClass="entr" presetSubtype="0" fill="hold" grpId="0" nodeType="afterEffect">
                                  <p:stCondLst>
                                    <p:cond delay="0"/>
                                  </p:stCondLst>
                                  <p:childTnLst>
                                    <p:set>
                                      <p:cBhvr>
                                        <p:cTn id="82" dur="1" fill="hold">
                                          <p:stCondLst>
                                            <p:cond delay="0"/>
                                          </p:stCondLst>
                                        </p:cTn>
                                        <p:tgtEl>
                                          <p:spTgt spid="5">
                                            <p:txEl>
                                              <p:pRg st="20" end="20"/>
                                            </p:txEl>
                                          </p:spTgt>
                                        </p:tgtEl>
                                        <p:attrNameLst>
                                          <p:attrName>style.visibility</p:attrName>
                                        </p:attrNameLst>
                                      </p:cBhvr>
                                      <p:to>
                                        <p:strVal val="visible"/>
                                      </p:to>
                                    </p:set>
                                    <p:animEffect transition="in" filter="dissolve">
                                      <p:cBhvr>
                                        <p:cTn id="83" dur="500"/>
                                        <p:tgtEl>
                                          <p:spTgt spid="5">
                                            <p:txEl>
                                              <p:pRg st="20" end="20"/>
                                            </p:txEl>
                                          </p:spTgt>
                                        </p:tgtEl>
                                      </p:cBhvr>
                                    </p:animEffect>
                                  </p:childTnLst>
                                </p:cTn>
                              </p:par>
                            </p:childTnLst>
                          </p:cTn>
                        </p:par>
                        <p:par>
                          <p:cTn id="84" fill="hold">
                            <p:stCondLst>
                              <p:cond delay="10000"/>
                            </p:stCondLst>
                            <p:childTnLst>
                              <p:par>
                                <p:cTn id="85" presetID="9" presetClass="entr" presetSubtype="0" fill="hold" grpId="0" nodeType="afterEffect">
                                  <p:stCondLst>
                                    <p:cond delay="0"/>
                                  </p:stCondLst>
                                  <p:childTnLst>
                                    <p:set>
                                      <p:cBhvr>
                                        <p:cTn id="86" dur="1" fill="hold">
                                          <p:stCondLst>
                                            <p:cond delay="0"/>
                                          </p:stCondLst>
                                        </p:cTn>
                                        <p:tgtEl>
                                          <p:spTgt spid="5">
                                            <p:txEl>
                                              <p:pRg st="21" end="21"/>
                                            </p:txEl>
                                          </p:spTgt>
                                        </p:tgtEl>
                                        <p:attrNameLst>
                                          <p:attrName>style.visibility</p:attrName>
                                        </p:attrNameLst>
                                      </p:cBhvr>
                                      <p:to>
                                        <p:strVal val="visible"/>
                                      </p:to>
                                    </p:set>
                                    <p:animEffect transition="in" filter="dissolve">
                                      <p:cBhvr>
                                        <p:cTn id="87" dur="500"/>
                                        <p:tgtEl>
                                          <p:spTgt spid="5">
                                            <p:txEl>
                                              <p:pRg st="21" end="21"/>
                                            </p:txEl>
                                          </p:spTgt>
                                        </p:tgtEl>
                                      </p:cBhvr>
                                    </p:animEffect>
                                  </p:childTnLst>
                                </p:cTn>
                              </p:par>
                            </p:childTnLst>
                          </p:cTn>
                        </p:par>
                        <p:par>
                          <p:cTn id="88" fill="hold">
                            <p:stCondLst>
                              <p:cond delay="10500"/>
                            </p:stCondLst>
                            <p:childTnLst>
                              <p:par>
                                <p:cTn id="89" presetID="9" presetClass="entr" presetSubtype="0" fill="hold" grpId="0" nodeType="afterEffect">
                                  <p:stCondLst>
                                    <p:cond delay="0"/>
                                  </p:stCondLst>
                                  <p:childTnLst>
                                    <p:set>
                                      <p:cBhvr>
                                        <p:cTn id="90" dur="1" fill="hold">
                                          <p:stCondLst>
                                            <p:cond delay="0"/>
                                          </p:stCondLst>
                                        </p:cTn>
                                        <p:tgtEl>
                                          <p:spTgt spid="5">
                                            <p:txEl>
                                              <p:pRg st="22" end="22"/>
                                            </p:txEl>
                                          </p:spTgt>
                                        </p:tgtEl>
                                        <p:attrNameLst>
                                          <p:attrName>style.visibility</p:attrName>
                                        </p:attrNameLst>
                                      </p:cBhvr>
                                      <p:to>
                                        <p:strVal val="visible"/>
                                      </p:to>
                                    </p:set>
                                    <p:animEffect transition="in" filter="dissolve">
                                      <p:cBhvr>
                                        <p:cTn id="91" dur="500"/>
                                        <p:tgtEl>
                                          <p:spTgt spid="5">
                                            <p:txEl>
                                              <p:pRg st="22" end="22"/>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9" presetClass="entr" presetSubtype="0"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dissolve">
                                      <p:cBhvr>
                                        <p:cTn id="96" dur="500"/>
                                        <p:tgtEl>
                                          <p:spTgt spid="7"/>
                                        </p:tgtEl>
                                      </p:cBhvr>
                                    </p:animEffect>
                                  </p:childTnLst>
                                </p:cTn>
                              </p:par>
                            </p:childTnLst>
                          </p:cTn>
                        </p:par>
                        <p:par>
                          <p:cTn id="97" fill="hold">
                            <p:stCondLst>
                              <p:cond delay="500"/>
                            </p:stCondLst>
                            <p:childTnLst>
                              <p:par>
                                <p:cTn id="98" presetID="9" presetClass="entr" presetSubtype="0" fill="hold" grpId="0" nodeType="afterEffect">
                                  <p:stCondLst>
                                    <p:cond delay="0"/>
                                  </p:stCondLst>
                                  <p:childTnLst>
                                    <p:set>
                                      <p:cBhvr>
                                        <p:cTn id="99" dur="1" fill="hold">
                                          <p:stCondLst>
                                            <p:cond delay="0"/>
                                          </p:stCondLst>
                                        </p:cTn>
                                        <p:tgtEl>
                                          <p:spTgt spid="4">
                                            <p:bg/>
                                          </p:spTgt>
                                        </p:tgtEl>
                                        <p:attrNameLst>
                                          <p:attrName>style.visibility</p:attrName>
                                        </p:attrNameLst>
                                      </p:cBhvr>
                                      <p:to>
                                        <p:strVal val="visible"/>
                                      </p:to>
                                    </p:set>
                                    <p:animEffect transition="in" filter="dissolve">
                                      <p:cBhvr>
                                        <p:cTn id="100" dur="500"/>
                                        <p:tgtEl>
                                          <p:spTgt spid="4">
                                            <p:bg/>
                                          </p:spTgt>
                                        </p:tgtEl>
                                      </p:cBhvr>
                                    </p:animEffect>
                                  </p:childTnLst>
                                </p:cTn>
                              </p:par>
                            </p:childTnLst>
                          </p:cTn>
                        </p:par>
                        <p:par>
                          <p:cTn id="101" fill="hold">
                            <p:stCondLst>
                              <p:cond delay="1000"/>
                            </p:stCondLst>
                            <p:childTnLst>
                              <p:par>
                                <p:cTn id="102" presetID="9" presetClass="entr" presetSubtype="0" fill="hold" grpId="0" nodeType="afterEffect">
                                  <p:stCondLst>
                                    <p:cond delay="0"/>
                                  </p:stCondLst>
                                  <p:childTnLst>
                                    <p:set>
                                      <p:cBhvr>
                                        <p:cTn id="103" dur="1" fill="hold">
                                          <p:stCondLst>
                                            <p:cond delay="0"/>
                                          </p:stCondLst>
                                        </p:cTn>
                                        <p:tgtEl>
                                          <p:spTgt spid="4">
                                            <p:txEl>
                                              <p:pRg st="3" end="3"/>
                                            </p:txEl>
                                          </p:spTgt>
                                        </p:tgtEl>
                                        <p:attrNameLst>
                                          <p:attrName>style.visibility</p:attrName>
                                        </p:attrNameLst>
                                      </p:cBhvr>
                                      <p:to>
                                        <p:strVal val="visible"/>
                                      </p:to>
                                    </p:set>
                                    <p:animEffect transition="in" filter="dissolve">
                                      <p:cBhvr>
                                        <p:cTn id="104" dur="500"/>
                                        <p:tgtEl>
                                          <p:spTgt spid="4">
                                            <p:txEl>
                                              <p:pRg st="3" end="3"/>
                                            </p:txEl>
                                          </p:spTgt>
                                        </p:tgtEl>
                                      </p:cBhvr>
                                    </p:animEffect>
                                  </p:childTnLst>
                                </p:cTn>
                              </p:par>
                            </p:childTnLst>
                          </p:cTn>
                        </p:par>
                        <p:par>
                          <p:cTn id="105" fill="hold">
                            <p:stCondLst>
                              <p:cond delay="1500"/>
                            </p:stCondLst>
                            <p:childTnLst>
                              <p:par>
                                <p:cTn id="106" presetID="9" presetClass="entr" presetSubtype="0" fill="hold" grpId="0" nodeType="afterEffect">
                                  <p:stCondLst>
                                    <p:cond delay="0"/>
                                  </p:stCondLst>
                                  <p:childTnLst>
                                    <p:set>
                                      <p:cBhvr>
                                        <p:cTn id="107" dur="1" fill="hold">
                                          <p:stCondLst>
                                            <p:cond delay="0"/>
                                          </p:stCondLst>
                                        </p:cTn>
                                        <p:tgtEl>
                                          <p:spTgt spid="4">
                                            <p:txEl>
                                              <p:pRg st="4" end="4"/>
                                            </p:txEl>
                                          </p:spTgt>
                                        </p:tgtEl>
                                        <p:attrNameLst>
                                          <p:attrName>style.visibility</p:attrName>
                                        </p:attrNameLst>
                                      </p:cBhvr>
                                      <p:to>
                                        <p:strVal val="visible"/>
                                      </p:to>
                                    </p:set>
                                    <p:animEffect transition="in" filter="dissolve">
                                      <p:cBhvr>
                                        <p:cTn id="108" dur="500"/>
                                        <p:tgtEl>
                                          <p:spTgt spid="4">
                                            <p:txEl>
                                              <p:pRg st="4" end="4"/>
                                            </p:txEl>
                                          </p:spTgt>
                                        </p:tgtEl>
                                      </p:cBhvr>
                                    </p:animEffect>
                                  </p:childTnLst>
                                </p:cTn>
                              </p:par>
                            </p:childTnLst>
                          </p:cTn>
                        </p:par>
                        <p:par>
                          <p:cTn id="109" fill="hold">
                            <p:stCondLst>
                              <p:cond delay="2000"/>
                            </p:stCondLst>
                            <p:childTnLst>
                              <p:par>
                                <p:cTn id="110" presetID="9" presetClass="entr" presetSubtype="0" fill="hold" grpId="0" nodeType="afterEffect">
                                  <p:stCondLst>
                                    <p:cond delay="0"/>
                                  </p:stCondLst>
                                  <p:childTnLst>
                                    <p:set>
                                      <p:cBhvr>
                                        <p:cTn id="111" dur="1" fill="hold">
                                          <p:stCondLst>
                                            <p:cond delay="0"/>
                                          </p:stCondLst>
                                        </p:cTn>
                                        <p:tgtEl>
                                          <p:spTgt spid="4">
                                            <p:txEl>
                                              <p:pRg st="5" end="5"/>
                                            </p:txEl>
                                          </p:spTgt>
                                        </p:tgtEl>
                                        <p:attrNameLst>
                                          <p:attrName>style.visibility</p:attrName>
                                        </p:attrNameLst>
                                      </p:cBhvr>
                                      <p:to>
                                        <p:strVal val="visible"/>
                                      </p:to>
                                    </p:set>
                                    <p:animEffect transition="in" filter="dissolve">
                                      <p:cBhvr>
                                        <p:cTn id="112" dur="500"/>
                                        <p:tgtEl>
                                          <p:spTgt spid="4">
                                            <p:txEl>
                                              <p:pRg st="5" end="5"/>
                                            </p:txEl>
                                          </p:spTgt>
                                        </p:tgtEl>
                                      </p:cBhvr>
                                    </p:animEffect>
                                  </p:childTnLst>
                                </p:cTn>
                              </p:par>
                            </p:childTnLst>
                          </p:cTn>
                        </p:par>
                        <p:par>
                          <p:cTn id="113" fill="hold">
                            <p:stCondLst>
                              <p:cond delay="2500"/>
                            </p:stCondLst>
                            <p:childTnLst>
                              <p:par>
                                <p:cTn id="114" presetID="9" presetClass="entr" presetSubtype="0" fill="hold" grpId="0" nodeType="afterEffect">
                                  <p:stCondLst>
                                    <p:cond delay="0"/>
                                  </p:stCondLst>
                                  <p:childTnLst>
                                    <p:set>
                                      <p:cBhvr>
                                        <p:cTn id="115" dur="1" fill="hold">
                                          <p:stCondLst>
                                            <p:cond delay="0"/>
                                          </p:stCondLst>
                                        </p:cTn>
                                        <p:tgtEl>
                                          <p:spTgt spid="4">
                                            <p:txEl>
                                              <p:pRg st="6" end="6"/>
                                            </p:txEl>
                                          </p:spTgt>
                                        </p:tgtEl>
                                        <p:attrNameLst>
                                          <p:attrName>style.visibility</p:attrName>
                                        </p:attrNameLst>
                                      </p:cBhvr>
                                      <p:to>
                                        <p:strVal val="visible"/>
                                      </p:to>
                                    </p:set>
                                    <p:animEffect transition="in" filter="dissolve">
                                      <p:cBhvr>
                                        <p:cTn id="116" dur="500"/>
                                        <p:tgtEl>
                                          <p:spTgt spid="4">
                                            <p:txEl>
                                              <p:pRg st="6" end="6"/>
                                            </p:txEl>
                                          </p:spTgt>
                                        </p:tgtEl>
                                      </p:cBhvr>
                                    </p:animEffect>
                                  </p:childTnLst>
                                </p:cTn>
                              </p:par>
                            </p:childTnLst>
                          </p:cTn>
                        </p:par>
                        <p:par>
                          <p:cTn id="117" fill="hold">
                            <p:stCondLst>
                              <p:cond delay="3000"/>
                            </p:stCondLst>
                            <p:childTnLst>
                              <p:par>
                                <p:cTn id="118" presetID="9" presetClass="entr" presetSubtype="0" fill="hold" grpId="0" nodeType="afterEffect">
                                  <p:stCondLst>
                                    <p:cond delay="0"/>
                                  </p:stCondLst>
                                  <p:childTnLst>
                                    <p:set>
                                      <p:cBhvr>
                                        <p:cTn id="119" dur="1" fill="hold">
                                          <p:stCondLst>
                                            <p:cond delay="0"/>
                                          </p:stCondLst>
                                        </p:cTn>
                                        <p:tgtEl>
                                          <p:spTgt spid="4">
                                            <p:txEl>
                                              <p:pRg st="7" end="7"/>
                                            </p:txEl>
                                          </p:spTgt>
                                        </p:tgtEl>
                                        <p:attrNameLst>
                                          <p:attrName>style.visibility</p:attrName>
                                        </p:attrNameLst>
                                      </p:cBhvr>
                                      <p:to>
                                        <p:strVal val="visible"/>
                                      </p:to>
                                    </p:set>
                                    <p:animEffect transition="in" filter="dissolve">
                                      <p:cBhvr>
                                        <p:cTn id="120" dur="500"/>
                                        <p:tgtEl>
                                          <p:spTgt spid="4">
                                            <p:txEl>
                                              <p:pRg st="7" end="7"/>
                                            </p:txEl>
                                          </p:spTgt>
                                        </p:tgtEl>
                                      </p:cBhvr>
                                    </p:animEffect>
                                  </p:childTnLst>
                                </p:cTn>
                              </p:par>
                            </p:childTnLst>
                          </p:cTn>
                        </p:par>
                        <p:par>
                          <p:cTn id="121" fill="hold">
                            <p:stCondLst>
                              <p:cond delay="3500"/>
                            </p:stCondLst>
                            <p:childTnLst>
                              <p:par>
                                <p:cTn id="122" presetID="9" presetClass="entr" presetSubtype="0" fill="hold" grpId="0" nodeType="afterEffect">
                                  <p:stCondLst>
                                    <p:cond delay="0"/>
                                  </p:stCondLst>
                                  <p:childTnLst>
                                    <p:set>
                                      <p:cBhvr>
                                        <p:cTn id="123" dur="1" fill="hold">
                                          <p:stCondLst>
                                            <p:cond delay="0"/>
                                          </p:stCondLst>
                                        </p:cTn>
                                        <p:tgtEl>
                                          <p:spTgt spid="4">
                                            <p:txEl>
                                              <p:pRg st="8" end="8"/>
                                            </p:txEl>
                                          </p:spTgt>
                                        </p:tgtEl>
                                        <p:attrNameLst>
                                          <p:attrName>style.visibility</p:attrName>
                                        </p:attrNameLst>
                                      </p:cBhvr>
                                      <p:to>
                                        <p:strVal val="visible"/>
                                      </p:to>
                                    </p:set>
                                    <p:animEffect transition="in" filter="dissolve">
                                      <p:cBhvr>
                                        <p:cTn id="124" dur="500"/>
                                        <p:tgtEl>
                                          <p:spTgt spid="4">
                                            <p:txEl>
                                              <p:pRg st="8" end="8"/>
                                            </p:txEl>
                                          </p:spTgt>
                                        </p:tgtEl>
                                      </p:cBhvr>
                                    </p:animEffect>
                                  </p:childTnLst>
                                </p:cTn>
                              </p:par>
                            </p:childTnLst>
                          </p:cTn>
                        </p:par>
                        <p:par>
                          <p:cTn id="125" fill="hold">
                            <p:stCondLst>
                              <p:cond delay="4000"/>
                            </p:stCondLst>
                            <p:childTnLst>
                              <p:par>
                                <p:cTn id="126" presetID="9" presetClass="entr" presetSubtype="0" fill="hold" grpId="0" nodeType="afterEffect">
                                  <p:stCondLst>
                                    <p:cond delay="0"/>
                                  </p:stCondLst>
                                  <p:childTnLst>
                                    <p:set>
                                      <p:cBhvr>
                                        <p:cTn id="127" dur="1" fill="hold">
                                          <p:stCondLst>
                                            <p:cond delay="0"/>
                                          </p:stCondLst>
                                        </p:cTn>
                                        <p:tgtEl>
                                          <p:spTgt spid="4">
                                            <p:txEl>
                                              <p:pRg st="9" end="9"/>
                                            </p:txEl>
                                          </p:spTgt>
                                        </p:tgtEl>
                                        <p:attrNameLst>
                                          <p:attrName>style.visibility</p:attrName>
                                        </p:attrNameLst>
                                      </p:cBhvr>
                                      <p:to>
                                        <p:strVal val="visible"/>
                                      </p:to>
                                    </p:set>
                                    <p:animEffect transition="in" filter="dissolve">
                                      <p:cBhvr>
                                        <p:cTn id="128" dur="500"/>
                                        <p:tgtEl>
                                          <p:spTgt spid="4">
                                            <p:txEl>
                                              <p:pRg st="9" end="9"/>
                                            </p:txEl>
                                          </p:spTgt>
                                        </p:tgtEl>
                                      </p:cBhvr>
                                    </p:animEffect>
                                  </p:childTnLst>
                                </p:cTn>
                              </p:par>
                            </p:childTnLst>
                          </p:cTn>
                        </p:par>
                        <p:par>
                          <p:cTn id="129" fill="hold">
                            <p:stCondLst>
                              <p:cond delay="4500"/>
                            </p:stCondLst>
                            <p:childTnLst>
                              <p:par>
                                <p:cTn id="130" presetID="9" presetClass="entr" presetSubtype="0" fill="hold" grpId="0" nodeType="afterEffect">
                                  <p:stCondLst>
                                    <p:cond delay="0"/>
                                  </p:stCondLst>
                                  <p:childTnLst>
                                    <p:set>
                                      <p:cBhvr>
                                        <p:cTn id="131" dur="1" fill="hold">
                                          <p:stCondLst>
                                            <p:cond delay="0"/>
                                          </p:stCondLst>
                                        </p:cTn>
                                        <p:tgtEl>
                                          <p:spTgt spid="4">
                                            <p:txEl>
                                              <p:pRg st="10" end="10"/>
                                            </p:txEl>
                                          </p:spTgt>
                                        </p:tgtEl>
                                        <p:attrNameLst>
                                          <p:attrName>style.visibility</p:attrName>
                                        </p:attrNameLst>
                                      </p:cBhvr>
                                      <p:to>
                                        <p:strVal val="visible"/>
                                      </p:to>
                                    </p:set>
                                    <p:animEffect transition="in" filter="dissolve">
                                      <p:cBhvr>
                                        <p:cTn id="132" dur="500"/>
                                        <p:tgtEl>
                                          <p:spTgt spid="4">
                                            <p:txEl>
                                              <p:pRg st="10" end="10"/>
                                            </p:txEl>
                                          </p:spTgt>
                                        </p:tgtEl>
                                      </p:cBhvr>
                                    </p:animEffect>
                                  </p:childTnLst>
                                </p:cTn>
                              </p:par>
                            </p:childTnLst>
                          </p:cTn>
                        </p:par>
                        <p:par>
                          <p:cTn id="133" fill="hold">
                            <p:stCondLst>
                              <p:cond delay="5000"/>
                            </p:stCondLst>
                            <p:childTnLst>
                              <p:par>
                                <p:cTn id="134" presetID="9" presetClass="entr" presetSubtype="0" fill="hold" grpId="0" nodeType="afterEffect">
                                  <p:stCondLst>
                                    <p:cond delay="0"/>
                                  </p:stCondLst>
                                  <p:childTnLst>
                                    <p:set>
                                      <p:cBhvr>
                                        <p:cTn id="135" dur="1" fill="hold">
                                          <p:stCondLst>
                                            <p:cond delay="0"/>
                                          </p:stCondLst>
                                        </p:cTn>
                                        <p:tgtEl>
                                          <p:spTgt spid="4">
                                            <p:txEl>
                                              <p:pRg st="11" end="11"/>
                                            </p:txEl>
                                          </p:spTgt>
                                        </p:tgtEl>
                                        <p:attrNameLst>
                                          <p:attrName>style.visibility</p:attrName>
                                        </p:attrNameLst>
                                      </p:cBhvr>
                                      <p:to>
                                        <p:strVal val="visible"/>
                                      </p:to>
                                    </p:set>
                                    <p:animEffect transition="in" filter="dissolve">
                                      <p:cBhvr>
                                        <p:cTn id="136" dur="500"/>
                                        <p:tgtEl>
                                          <p:spTgt spid="4">
                                            <p:txEl>
                                              <p:pRg st="11" end="11"/>
                                            </p:txEl>
                                          </p:spTgt>
                                        </p:tgtEl>
                                      </p:cBhvr>
                                    </p:animEffect>
                                  </p:childTnLst>
                                </p:cTn>
                              </p:par>
                            </p:childTnLst>
                          </p:cTn>
                        </p:par>
                        <p:par>
                          <p:cTn id="137" fill="hold">
                            <p:stCondLst>
                              <p:cond delay="5500"/>
                            </p:stCondLst>
                            <p:childTnLst>
                              <p:par>
                                <p:cTn id="138" presetID="9" presetClass="entr" presetSubtype="0" fill="hold" grpId="0" nodeType="afterEffect">
                                  <p:stCondLst>
                                    <p:cond delay="0"/>
                                  </p:stCondLst>
                                  <p:childTnLst>
                                    <p:set>
                                      <p:cBhvr>
                                        <p:cTn id="139" dur="1" fill="hold">
                                          <p:stCondLst>
                                            <p:cond delay="0"/>
                                          </p:stCondLst>
                                        </p:cTn>
                                        <p:tgtEl>
                                          <p:spTgt spid="4">
                                            <p:txEl>
                                              <p:pRg st="12" end="12"/>
                                            </p:txEl>
                                          </p:spTgt>
                                        </p:tgtEl>
                                        <p:attrNameLst>
                                          <p:attrName>style.visibility</p:attrName>
                                        </p:attrNameLst>
                                      </p:cBhvr>
                                      <p:to>
                                        <p:strVal val="visible"/>
                                      </p:to>
                                    </p:set>
                                    <p:animEffect transition="in" filter="dissolve">
                                      <p:cBhvr>
                                        <p:cTn id="140" dur="500"/>
                                        <p:tgtEl>
                                          <p:spTgt spid="4">
                                            <p:txEl>
                                              <p:pRg st="12" end="12"/>
                                            </p:txEl>
                                          </p:spTgt>
                                        </p:tgtEl>
                                      </p:cBhvr>
                                    </p:animEffect>
                                  </p:childTnLst>
                                </p:cTn>
                              </p:par>
                            </p:childTnLst>
                          </p:cTn>
                        </p:par>
                        <p:par>
                          <p:cTn id="141" fill="hold">
                            <p:stCondLst>
                              <p:cond delay="6000"/>
                            </p:stCondLst>
                            <p:childTnLst>
                              <p:par>
                                <p:cTn id="142" presetID="9" presetClass="entr" presetSubtype="0" fill="hold" grpId="0" nodeType="afterEffect">
                                  <p:stCondLst>
                                    <p:cond delay="0"/>
                                  </p:stCondLst>
                                  <p:childTnLst>
                                    <p:set>
                                      <p:cBhvr>
                                        <p:cTn id="143" dur="1" fill="hold">
                                          <p:stCondLst>
                                            <p:cond delay="0"/>
                                          </p:stCondLst>
                                        </p:cTn>
                                        <p:tgtEl>
                                          <p:spTgt spid="4">
                                            <p:txEl>
                                              <p:pRg st="13" end="13"/>
                                            </p:txEl>
                                          </p:spTgt>
                                        </p:tgtEl>
                                        <p:attrNameLst>
                                          <p:attrName>style.visibility</p:attrName>
                                        </p:attrNameLst>
                                      </p:cBhvr>
                                      <p:to>
                                        <p:strVal val="visible"/>
                                      </p:to>
                                    </p:set>
                                    <p:animEffect transition="in" filter="dissolve">
                                      <p:cBhvr>
                                        <p:cTn id="144" dur="500"/>
                                        <p:tgtEl>
                                          <p:spTgt spid="4">
                                            <p:txEl>
                                              <p:pRg st="13" end="13"/>
                                            </p:txEl>
                                          </p:spTgt>
                                        </p:tgtEl>
                                      </p:cBhvr>
                                    </p:animEffect>
                                  </p:childTnLst>
                                </p:cTn>
                              </p:par>
                            </p:childTnLst>
                          </p:cTn>
                        </p:par>
                        <p:par>
                          <p:cTn id="145" fill="hold">
                            <p:stCondLst>
                              <p:cond delay="6500"/>
                            </p:stCondLst>
                            <p:childTnLst>
                              <p:par>
                                <p:cTn id="146" presetID="9" presetClass="entr" presetSubtype="0" fill="hold" grpId="0" nodeType="afterEffect">
                                  <p:stCondLst>
                                    <p:cond delay="0"/>
                                  </p:stCondLst>
                                  <p:childTnLst>
                                    <p:set>
                                      <p:cBhvr>
                                        <p:cTn id="147" dur="1" fill="hold">
                                          <p:stCondLst>
                                            <p:cond delay="0"/>
                                          </p:stCondLst>
                                        </p:cTn>
                                        <p:tgtEl>
                                          <p:spTgt spid="4">
                                            <p:txEl>
                                              <p:pRg st="14" end="14"/>
                                            </p:txEl>
                                          </p:spTgt>
                                        </p:tgtEl>
                                        <p:attrNameLst>
                                          <p:attrName>style.visibility</p:attrName>
                                        </p:attrNameLst>
                                      </p:cBhvr>
                                      <p:to>
                                        <p:strVal val="visible"/>
                                      </p:to>
                                    </p:set>
                                    <p:animEffect transition="in" filter="dissolve">
                                      <p:cBhvr>
                                        <p:cTn id="148" dur="500"/>
                                        <p:tgtEl>
                                          <p:spTgt spid="4">
                                            <p:txEl>
                                              <p:pRg st="14" end="14"/>
                                            </p:txEl>
                                          </p:spTgt>
                                        </p:tgtEl>
                                      </p:cBhvr>
                                    </p:animEffect>
                                  </p:childTnLst>
                                </p:cTn>
                              </p:par>
                            </p:childTnLst>
                          </p:cTn>
                        </p:par>
                        <p:par>
                          <p:cTn id="149" fill="hold">
                            <p:stCondLst>
                              <p:cond delay="7000"/>
                            </p:stCondLst>
                            <p:childTnLst>
                              <p:par>
                                <p:cTn id="150" presetID="9" presetClass="entr" presetSubtype="0" fill="hold" grpId="0" nodeType="afterEffect">
                                  <p:stCondLst>
                                    <p:cond delay="0"/>
                                  </p:stCondLst>
                                  <p:childTnLst>
                                    <p:set>
                                      <p:cBhvr>
                                        <p:cTn id="151" dur="1" fill="hold">
                                          <p:stCondLst>
                                            <p:cond delay="0"/>
                                          </p:stCondLst>
                                        </p:cTn>
                                        <p:tgtEl>
                                          <p:spTgt spid="4">
                                            <p:txEl>
                                              <p:pRg st="15" end="15"/>
                                            </p:txEl>
                                          </p:spTgt>
                                        </p:tgtEl>
                                        <p:attrNameLst>
                                          <p:attrName>style.visibility</p:attrName>
                                        </p:attrNameLst>
                                      </p:cBhvr>
                                      <p:to>
                                        <p:strVal val="visible"/>
                                      </p:to>
                                    </p:set>
                                    <p:animEffect transition="in" filter="dissolve">
                                      <p:cBhvr>
                                        <p:cTn id="152" dur="500"/>
                                        <p:tgtEl>
                                          <p:spTgt spid="4">
                                            <p:txEl>
                                              <p:pRg st="15" end="15"/>
                                            </p:txEl>
                                          </p:spTgt>
                                        </p:tgtEl>
                                      </p:cBhvr>
                                    </p:animEffect>
                                  </p:childTnLst>
                                </p:cTn>
                              </p:par>
                            </p:childTnLst>
                          </p:cTn>
                        </p:par>
                        <p:par>
                          <p:cTn id="153" fill="hold">
                            <p:stCondLst>
                              <p:cond delay="7500"/>
                            </p:stCondLst>
                            <p:childTnLst>
                              <p:par>
                                <p:cTn id="154" presetID="9" presetClass="entr" presetSubtype="0" fill="hold" grpId="0" nodeType="afterEffect">
                                  <p:stCondLst>
                                    <p:cond delay="0"/>
                                  </p:stCondLst>
                                  <p:childTnLst>
                                    <p:set>
                                      <p:cBhvr>
                                        <p:cTn id="155" dur="1" fill="hold">
                                          <p:stCondLst>
                                            <p:cond delay="0"/>
                                          </p:stCondLst>
                                        </p:cTn>
                                        <p:tgtEl>
                                          <p:spTgt spid="4">
                                            <p:txEl>
                                              <p:pRg st="16" end="16"/>
                                            </p:txEl>
                                          </p:spTgt>
                                        </p:tgtEl>
                                        <p:attrNameLst>
                                          <p:attrName>style.visibility</p:attrName>
                                        </p:attrNameLst>
                                      </p:cBhvr>
                                      <p:to>
                                        <p:strVal val="visible"/>
                                      </p:to>
                                    </p:set>
                                    <p:animEffect transition="in" filter="dissolve">
                                      <p:cBhvr>
                                        <p:cTn id="156" dur="500"/>
                                        <p:tgtEl>
                                          <p:spTgt spid="4">
                                            <p:txEl>
                                              <p:pRg st="16" end="16"/>
                                            </p:txEl>
                                          </p:spTgt>
                                        </p:tgtEl>
                                      </p:cBhvr>
                                    </p:animEffect>
                                  </p:childTnLst>
                                </p:cTn>
                              </p:par>
                            </p:childTnLst>
                          </p:cTn>
                        </p:par>
                        <p:par>
                          <p:cTn id="157" fill="hold">
                            <p:stCondLst>
                              <p:cond delay="8000"/>
                            </p:stCondLst>
                            <p:childTnLst>
                              <p:par>
                                <p:cTn id="158" presetID="9" presetClass="entr" presetSubtype="0" fill="hold" grpId="0" nodeType="afterEffect">
                                  <p:stCondLst>
                                    <p:cond delay="0"/>
                                  </p:stCondLst>
                                  <p:childTnLst>
                                    <p:set>
                                      <p:cBhvr>
                                        <p:cTn id="159" dur="1" fill="hold">
                                          <p:stCondLst>
                                            <p:cond delay="0"/>
                                          </p:stCondLst>
                                        </p:cTn>
                                        <p:tgtEl>
                                          <p:spTgt spid="4">
                                            <p:txEl>
                                              <p:pRg st="17" end="17"/>
                                            </p:txEl>
                                          </p:spTgt>
                                        </p:tgtEl>
                                        <p:attrNameLst>
                                          <p:attrName>style.visibility</p:attrName>
                                        </p:attrNameLst>
                                      </p:cBhvr>
                                      <p:to>
                                        <p:strVal val="visible"/>
                                      </p:to>
                                    </p:set>
                                    <p:animEffect transition="in" filter="dissolve">
                                      <p:cBhvr>
                                        <p:cTn id="160" dur="500"/>
                                        <p:tgtEl>
                                          <p:spTgt spid="4">
                                            <p:txEl>
                                              <p:pRg st="17" end="17"/>
                                            </p:txEl>
                                          </p:spTgt>
                                        </p:tgtEl>
                                      </p:cBhvr>
                                    </p:animEffect>
                                  </p:childTnLst>
                                </p:cTn>
                              </p:par>
                            </p:childTnLst>
                          </p:cTn>
                        </p:par>
                        <p:par>
                          <p:cTn id="161" fill="hold">
                            <p:stCondLst>
                              <p:cond delay="8500"/>
                            </p:stCondLst>
                            <p:childTnLst>
                              <p:par>
                                <p:cTn id="162" presetID="9" presetClass="entr" presetSubtype="0" fill="hold" grpId="0" nodeType="afterEffect">
                                  <p:stCondLst>
                                    <p:cond delay="0"/>
                                  </p:stCondLst>
                                  <p:childTnLst>
                                    <p:set>
                                      <p:cBhvr>
                                        <p:cTn id="163" dur="1" fill="hold">
                                          <p:stCondLst>
                                            <p:cond delay="0"/>
                                          </p:stCondLst>
                                        </p:cTn>
                                        <p:tgtEl>
                                          <p:spTgt spid="4">
                                            <p:txEl>
                                              <p:pRg st="18" end="18"/>
                                            </p:txEl>
                                          </p:spTgt>
                                        </p:tgtEl>
                                        <p:attrNameLst>
                                          <p:attrName>style.visibility</p:attrName>
                                        </p:attrNameLst>
                                      </p:cBhvr>
                                      <p:to>
                                        <p:strVal val="visible"/>
                                      </p:to>
                                    </p:set>
                                    <p:animEffect transition="in" filter="dissolve">
                                      <p:cBhvr>
                                        <p:cTn id="164" dur="500"/>
                                        <p:tgtEl>
                                          <p:spTgt spid="4">
                                            <p:txEl>
                                              <p:pRg st="18" end="18"/>
                                            </p:txEl>
                                          </p:spTgt>
                                        </p:tgtEl>
                                      </p:cBhvr>
                                    </p:animEffect>
                                  </p:childTnLst>
                                </p:cTn>
                              </p:par>
                            </p:childTnLst>
                          </p:cTn>
                        </p:par>
                        <p:par>
                          <p:cTn id="165" fill="hold">
                            <p:stCondLst>
                              <p:cond delay="9000"/>
                            </p:stCondLst>
                            <p:childTnLst>
                              <p:par>
                                <p:cTn id="166" presetID="9" presetClass="entr" presetSubtype="0" fill="hold" grpId="0" nodeType="afterEffect">
                                  <p:stCondLst>
                                    <p:cond delay="0"/>
                                  </p:stCondLst>
                                  <p:childTnLst>
                                    <p:set>
                                      <p:cBhvr>
                                        <p:cTn id="167" dur="1" fill="hold">
                                          <p:stCondLst>
                                            <p:cond delay="0"/>
                                          </p:stCondLst>
                                        </p:cTn>
                                        <p:tgtEl>
                                          <p:spTgt spid="4">
                                            <p:txEl>
                                              <p:pRg st="19" end="19"/>
                                            </p:txEl>
                                          </p:spTgt>
                                        </p:tgtEl>
                                        <p:attrNameLst>
                                          <p:attrName>style.visibility</p:attrName>
                                        </p:attrNameLst>
                                      </p:cBhvr>
                                      <p:to>
                                        <p:strVal val="visible"/>
                                      </p:to>
                                    </p:set>
                                    <p:animEffect transition="in" filter="dissolve">
                                      <p:cBhvr>
                                        <p:cTn id="168" dur="500"/>
                                        <p:tgtEl>
                                          <p:spTgt spid="4">
                                            <p:txEl>
                                              <p:pRg st="19" end="19"/>
                                            </p:txEl>
                                          </p:spTgt>
                                        </p:tgtEl>
                                      </p:cBhvr>
                                    </p:animEffect>
                                  </p:childTnLst>
                                </p:cTn>
                              </p:par>
                            </p:childTnLst>
                          </p:cTn>
                        </p:par>
                        <p:par>
                          <p:cTn id="169" fill="hold">
                            <p:stCondLst>
                              <p:cond delay="9500"/>
                            </p:stCondLst>
                            <p:childTnLst>
                              <p:par>
                                <p:cTn id="170" presetID="9" presetClass="entr" presetSubtype="0" fill="hold" grpId="0" nodeType="afterEffect">
                                  <p:stCondLst>
                                    <p:cond delay="0"/>
                                  </p:stCondLst>
                                  <p:childTnLst>
                                    <p:set>
                                      <p:cBhvr>
                                        <p:cTn id="171" dur="1" fill="hold">
                                          <p:stCondLst>
                                            <p:cond delay="0"/>
                                          </p:stCondLst>
                                        </p:cTn>
                                        <p:tgtEl>
                                          <p:spTgt spid="4">
                                            <p:txEl>
                                              <p:pRg st="20" end="20"/>
                                            </p:txEl>
                                          </p:spTgt>
                                        </p:tgtEl>
                                        <p:attrNameLst>
                                          <p:attrName>style.visibility</p:attrName>
                                        </p:attrNameLst>
                                      </p:cBhvr>
                                      <p:to>
                                        <p:strVal val="visible"/>
                                      </p:to>
                                    </p:set>
                                    <p:animEffect transition="in" filter="dissolve">
                                      <p:cBhvr>
                                        <p:cTn id="172" dur="500"/>
                                        <p:tgtEl>
                                          <p:spTgt spid="4">
                                            <p:txEl>
                                              <p:pRg st="20" end="20"/>
                                            </p:txEl>
                                          </p:spTgt>
                                        </p:tgtEl>
                                      </p:cBhvr>
                                    </p:animEffect>
                                  </p:childTnLst>
                                </p:cTn>
                              </p:par>
                            </p:childTnLst>
                          </p:cTn>
                        </p:par>
                        <p:par>
                          <p:cTn id="173" fill="hold">
                            <p:stCondLst>
                              <p:cond delay="10000"/>
                            </p:stCondLst>
                            <p:childTnLst>
                              <p:par>
                                <p:cTn id="174" presetID="9" presetClass="entr" presetSubtype="0" fill="hold" grpId="0" nodeType="afterEffect">
                                  <p:stCondLst>
                                    <p:cond delay="0"/>
                                  </p:stCondLst>
                                  <p:childTnLst>
                                    <p:set>
                                      <p:cBhvr>
                                        <p:cTn id="175" dur="1" fill="hold">
                                          <p:stCondLst>
                                            <p:cond delay="0"/>
                                          </p:stCondLst>
                                        </p:cTn>
                                        <p:tgtEl>
                                          <p:spTgt spid="4">
                                            <p:txEl>
                                              <p:pRg st="21" end="21"/>
                                            </p:txEl>
                                          </p:spTgt>
                                        </p:tgtEl>
                                        <p:attrNameLst>
                                          <p:attrName>style.visibility</p:attrName>
                                        </p:attrNameLst>
                                      </p:cBhvr>
                                      <p:to>
                                        <p:strVal val="visible"/>
                                      </p:to>
                                    </p:set>
                                    <p:animEffect transition="in" filter="dissolve">
                                      <p:cBhvr>
                                        <p:cTn id="176" dur="500"/>
                                        <p:tgtEl>
                                          <p:spTgt spid="4">
                                            <p:txEl>
                                              <p:pRg st="21" end="21"/>
                                            </p:txEl>
                                          </p:spTgt>
                                        </p:tgtEl>
                                      </p:cBhvr>
                                    </p:animEffect>
                                  </p:childTnLst>
                                </p:cTn>
                              </p:par>
                            </p:childTnLst>
                          </p:cTn>
                        </p:par>
                        <p:par>
                          <p:cTn id="177" fill="hold">
                            <p:stCondLst>
                              <p:cond delay="10500"/>
                            </p:stCondLst>
                            <p:childTnLst>
                              <p:par>
                                <p:cTn id="178" presetID="9" presetClass="entr" presetSubtype="0" fill="hold" grpId="0" nodeType="afterEffect">
                                  <p:stCondLst>
                                    <p:cond delay="0"/>
                                  </p:stCondLst>
                                  <p:childTnLst>
                                    <p:set>
                                      <p:cBhvr>
                                        <p:cTn id="179" dur="1" fill="hold">
                                          <p:stCondLst>
                                            <p:cond delay="0"/>
                                          </p:stCondLst>
                                        </p:cTn>
                                        <p:tgtEl>
                                          <p:spTgt spid="4">
                                            <p:txEl>
                                              <p:pRg st="22" end="22"/>
                                            </p:txEl>
                                          </p:spTgt>
                                        </p:tgtEl>
                                        <p:attrNameLst>
                                          <p:attrName>style.visibility</p:attrName>
                                        </p:attrNameLst>
                                      </p:cBhvr>
                                      <p:to>
                                        <p:strVal val="visible"/>
                                      </p:to>
                                    </p:set>
                                    <p:animEffect transition="in" filter="dissolve">
                                      <p:cBhvr>
                                        <p:cTn id="180" dur="500"/>
                                        <p:tgtEl>
                                          <p:spTgt spid="4">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P spid="5" grpId="0" build="allAtOnce"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DF6"/>
        </a:solidFill>
        <a:effectLst/>
      </p:bgPr>
    </p:bg>
    <p:spTree>
      <p:nvGrpSpPr>
        <p:cNvPr id="1" name=""/>
        <p:cNvGrpSpPr/>
        <p:nvPr/>
      </p:nvGrpSpPr>
      <p:grpSpPr>
        <a:xfrm>
          <a:off x="0" y="0"/>
          <a:ext cx="0" cy="0"/>
          <a:chOff x="0" y="0"/>
          <a:chExt cx="0" cy="0"/>
        </a:xfrm>
      </p:grpSpPr>
      <p:pic>
        <p:nvPicPr>
          <p:cNvPr id="7170" name="Picture 2" descr="A man and a woman work together to position puzzle pieces">
            <a:extLst>
              <a:ext uri="{FF2B5EF4-FFF2-40B4-BE49-F238E27FC236}">
                <a16:creationId xmlns:a16="http://schemas.microsoft.com/office/drawing/2014/main" id="{8C3C31C4-B8A6-6A66-17EF-98B5B6D78BDA}"/>
              </a:ext>
            </a:extLst>
          </p:cNvPr>
          <p:cNvPicPr>
            <a:picLocks noChangeAspect="1" noChangeArrowheads="1"/>
          </p:cNvPicPr>
          <p:nvPr/>
        </p:nvPicPr>
        <p:blipFill rotWithShape="1">
          <a:blip r:embed="rId3">
            <a:clrChange>
              <a:clrFrom>
                <a:srgbClr val="FFFCF5"/>
              </a:clrFrom>
              <a:clrTo>
                <a:srgbClr val="FFFCF5">
                  <a:alpha val="0"/>
                </a:srgbClr>
              </a:clrTo>
            </a:clrChange>
            <a:extLst>
              <a:ext uri="{28A0092B-C50C-407E-A947-70E740481C1C}">
                <a14:useLocalDpi xmlns:a14="http://schemas.microsoft.com/office/drawing/2010/main" val="0"/>
              </a:ext>
            </a:extLst>
          </a:blip>
          <a:srcRect l="4538" t="3599" r="2739" b="-28"/>
          <a:stretch/>
        </p:blipFill>
        <p:spPr bwMode="auto">
          <a:xfrm>
            <a:off x="2366645" y="1691431"/>
            <a:ext cx="7458710" cy="5171282"/>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EC2F6A67-5C62-E218-4FF6-1AA06EB6D66B}"/>
              </a:ext>
            </a:extLst>
          </p:cNvPr>
          <p:cNvSpPr txBox="1">
            <a:spLocks/>
          </p:cNvSpPr>
          <p:nvPr/>
        </p:nvSpPr>
        <p:spPr>
          <a:xfrm>
            <a:off x="0" y="282000"/>
            <a:ext cx="12192000" cy="755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5000" b="1" dirty="0">
                <a:solidFill>
                  <a:srgbClr val="D92A09"/>
                </a:solidFill>
                <a:latin typeface="Cera Pro" pitchFamily="2" charset="0"/>
              </a:rPr>
              <a:t>The Skills Shortage 2030</a:t>
            </a:r>
            <a:endParaRPr lang="en-MT" sz="5000" b="1" dirty="0">
              <a:solidFill>
                <a:srgbClr val="D92A09"/>
              </a:solidFill>
              <a:latin typeface="Cera Pro" pitchFamily="2" charset="0"/>
            </a:endParaRPr>
          </a:p>
        </p:txBody>
      </p:sp>
      <p:sp>
        <p:nvSpPr>
          <p:cNvPr id="6" name="Rectangle 5">
            <a:extLst>
              <a:ext uri="{FF2B5EF4-FFF2-40B4-BE49-F238E27FC236}">
                <a16:creationId xmlns:a16="http://schemas.microsoft.com/office/drawing/2014/main" id="{D7794DBB-8D54-03E3-7B67-0058B227C608}"/>
              </a:ext>
            </a:extLst>
          </p:cNvPr>
          <p:cNvSpPr/>
          <p:nvPr/>
        </p:nvSpPr>
        <p:spPr>
          <a:xfrm>
            <a:off x="-1109472" y="-316200"/>
            <a:ext cx="7205472" cy="5413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MT" sz="5000" b="1" dirty="0">
              <a:solidFill>
                <a:srgbClr val="D92A09"/>
              </a:solidFill>
              <a:latin typeface="Cera Pro" pitchFamily="2" charset="0"/>
            </a:endParaRPr>
          </a:p>
          <a:p>
            <a:pPr algn="ctr"/>
            <a:endParaRPr lang="en-MT" sz="5000" b="1" dirty="0">
              <a:solidFill>
                <a:srgbClr val="D92A09"/>
              </a:solidFill>
              <a:latin typeface="Cera Pro" pitchFamily="2" charset="0"/>
            </a:endParaRPr>
          </a:p>
          <a:p>
            <a:pPr algn="ctr"/>
            <a:r>
              <a:rPr lang="en-MT" sz="15000" b="1" dirty="0">
                <a:solidFill>
                  <a:srgbClr val="D92A09"/>
                </a:solidFill>
                <a:latin typeface="Cera Pro" pitchFamily="2" charset="0"/>
              </a:rPr>
              <a:t>85</a:t>
            </a:r>
            <a:r>
              <a:rPr lang="en-MT" sz="6000" dirty="0">
                <a:solidFill>
                  <a:srgbClr val="D92A09"/>
                </a:solidFill>
                <a:latin typeface="Cera Pro" pitchFamily="2" charset="0"/>
              </a:rPr>
              <a:t> </a:t>
            </a:r>
          </a:p>
          <a:p>
            <a:pPr algn="ctr"/>
            <a:r>
              <a:rPr lang="en-MT" sz="3000" dirty="0">
                <a:solidFill>
                  <a:srgbClr val="D92A09"/>
                </a:solidFill>
                <a:latin typeface="Cera Pro" pitchFamily="2" charset="0"/>
              </a:rPr>
              <a:t>(million)</a:t>
            </a:r>
          </a:p>
          <a:p>
            <a:pPr algn="ctr"/>
            <a:r>
              <a:rPr lang="en-MT" sz="3000" dirty="0">
                <a:solidFill>
                  <a:srgbClr val="D92A09"/>
                </a:solidFill>
                <a:latin typeface="Cera Pro" pitchFamily="2" charset="0"/>
              </a:rPr>
              <a:t>Unfilled jobs</a:t>
            </a:r>
          </a:p>
        </p:txBody>
      </p:sp>
      <p:sp>
        <p:nvSpPr>
          <p:cNvPr id="8" name="Rectangle 7">
            <a:extLst>
              <a:ext uri="{FF2B5EF4-FFF2-40B4-BE49-F238E27FC236}">
                <a16:creationId xmlns:a16="http://schemas.microsoft.com/office/drawing/2014/main" id="{5E0CAD33-A0F4-FD04-4357-47323DECF022}"/>
              </a:ext>
            </a:extLst>
          </p:cNvPr>
          <p:cNvSpPr/>
          <p:nvPr/>
        </p:nvSpPr>
        <p:spPr>
          <a:xfrm>
            <a:off x="7868412" y="355152"/>
            <a:ext cx="3989832" cy="40705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MT" sz="5000" b="1" dirty="0">
              <a:solidFill>
                <a:srgbClr val="D92A09"/>
              </a:solidFill>
              <a:latin typeface="Cera Pro" pitchFamily="2" charset="0"/>
            </a:endParaRPr>
          </a:p>
          <a:p>
            <a:pPr algn="ctr"/>
            <a:r>
              <a:rPr lang="en-MT" sz="15000" b="1" dirty="0">
                <a:solidFill>
                  <a:srgbClr val="D92A09"/>
                </a:solidFill>
                <a:latin typeface="Cera Pro" pitchFamily="2" charset="0"/>
              </a:rPr>
              <a:t>$8.5 </a:t>
            </a:r>
            <a:r>
              <a:rPr lang="en-MT" sz="3000" dirty="0">
                <a:solidFill>
                  <a:srgbClr val="D92A09"/>
                </a:solidFill>
                <a:latin typeface="Cera Pro" pitchFamily="2" charset="0"/>
              </a:rPr>
              <a:t>(trillion)</a:t>
            </a:r>
          </a:p>
          <a:p>
            <a:pPr algn="ctr"/>
            <a:r>
              <a:rPr lang="en-GB" sz="3000" dirty="0">
                <a:solidFill>
                  <a:srgbClr val="D92A09"/>
                </a:solidFill>
                <a:latin typeface="Cera Pro" pitchFamily="2" charset="0"/>
              </a:rPr>
              <a:t>U</a:t>
            </a:r>
            <a:r>
              <a:rPr lang="en-MT" sz="3000" dirty="0">
                <a:solidFill>
                  <a:srgbClr val="D92A09"/>
                </a:solidFill>
                <a:latin typeface="Cera Pro" pitchFamily="2" charset="0"/>
              </a:rPr>
              <a:t>nrealised </a:t>
            </a:r>
          </a:p>
          <a:p>
            <a:pPr algn="ctr"/>
            <a:r>
              <a:rPr lang="en-MT" sz="3000" dirty="0">
                <a:solidFill>
                  <a:srgbClr val="D92A09"/>
                </a:solidFill>
                <a:latin typeface="Cera Pro" pitchFamily="2" charset="0"/>
              </a:rPr>
              <a:t>annual revenue</a:t>
            </a:r>
          </a:p>
        </p:txBody>
      </p:sp>
      <p:sp>
        <p:nvSpPr>
          <p:cNvPr id="9" name="Rectangle 8">
            <a:extLst>
              <a:ext uri="{FF2B5EF4-FFF2-40B4-BE49-F238E27FC236}">
                <a16:creationId xmlns:a16="http://schemas.microsoft.com/office/drawing/2014/main" id="{09E68941-7AA2-F738-943B-CBABB2681F5A}"/>
              </a:ext>
            </a:extLst>
          </p:cNvPr>
          <p:cNvSpPr/>
          <p:nvPr/>
        </p:nvSpPr>
        <p:spPr>
          <a:xfrm>
            <a:off x="0" y="5320633"/>
            <a:ext cx="4644372" cy="1542080"/>
          </a:xfrm>
          <a:prstGeom prst="rect">
            <a:avLst/>
          </a:prstGeom>
          <a:solidFill>
            <a:srgbClr val="D92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0" name="Rectangle 9">
            <a:extLst>
              <a:ext uri="{FF2B5EF4-FFF2-40B4-BE49-F238E27FC236}">
                <a16:creationId xmlns:a16="http://schemas.microsoft.com/office/drawing/2014/main" id="{65212145-B8C4-CDA4-1C61-CD28A376A4CB}"/>
              </a:ext>
            </a:extLst>
          </p:cNvPr>
          <p:cNvSpPr/>
          <p:nvPr/>
        </p:nvSpPr>
        <p:spPr>
          <a:xfrm>
            <a:off x="7715803" y="5324059"/>
            <a:ext cx="4476197" cy="1533941"/>
          </a:xfrm>
          <a:prstGeom prst="rect">
            <a:avLst/>
          </a:prstGeom>
          <a:solidFill>
            <a:srgbClr val="D92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6B08F7D-A614-0756-A32C-202E506E343C}"/>
              </a:ext>
            </a:extLst>
          </p:cNvPr>
          <p:cNvSpPr txBox="1"/>
          <p:nvPr/>
        </p:nvSpPr>
        <p:spPr>
          <a:xfrm>
            <a:off x="1026000" y="5473005"/>
            <a:ext cx="2592372" cy="1384995"/>
          </a:xfrm>
          <a:prstGeom prst="rect">
            <a:avLst/>
          </a:prstGeom>
          <a:noFill/>
        </p:spPr>
        <p:txBody>
          <a:bodyPr wrap="square" rtlCol="0">
            <a:spAutoFit/>
          </a:bodyPr>
          <a:lstStyle/>
          <a:p>
            <a:pPr algn="ctr"/>
            <a:r>
              <a:rPr lang="en-GB" sz="1200" dirty="0">
                <a:solidFill>
                  <a:schemeClr val="bg1"/>
                </a:solidFill>
                <a:latin typeface="Cera Pro" pitchFamily="2" charset="0"/>
              </a:rPr>
              <a:t>IMPACT</a:t>
            </a:r>
          </a:p>
          <a:p>
            <a:endParaRPr lang="en-GB" sz="1200" dirty="0">
              <a:solidFill>
                <a:schemeClr val="bg1"/>
              </a:solidFill>
              <a:latin typeface="Cera Pro" pitchFamily="2" charset="0"/>
            </a:endParaRPr>
          </a:p>
          <a:p>
            <a:pPr marL="285750" indent="-285750">
              <a:buFont typeface="Arial" panose="020B0604020202020204" pitchFamily="34" charset="0"/>
              <a:buChar char="•"/>
            </a:pPr>
            <a:r>
              <a:rPr lang="en-GB" sz="1200" dirty="0">
                <a:solidFill>
                  <a:schemeClr val="bg1"/>
                </a:solidFill>
                <a:latin typeface="Cera Pro" pitchFamily="2" charset="0"/>
              </a:rPr>
              <a:t>Team burnout </a:t>
            </a:r>
          </a:p>
          <a:p>
            <a:pPr marL="285750" indent="-285750">
              <a:buFont typeface="Arial" panose="020B0604020202020204" pitchFamily="34" charset="0"/>
              <a:buChar char="•"/>
            </a:pPr>
            <a:r>
              <a:rPr lang="en-GB" sz="1200" dirty="0">
                <a:solidFill>
                  <a:schemeClr val="bg1"/>
                </a:solidFill>
                <a:latin typeface="Cera Pro" pitchFamily="2" charset="0"/>
              </a:rPr>
              <a:t>Decreased output quality</a:t>
            </a:r>
          </a:p>
          <a:p>
            <a:pPr marL="285750" indent="-285750">
              <a:buFont typeface="Arial" panose="020B0604020202020204" pitchFamily="34" charset="0"/>
              <a:buChar char="•"/>
            </a:pPr>
            <a:r>
              <a:rPr lang="en-GB" sz="1200" dirty="0">
                <a:solidFill>
                  <a:schemeClr val="bg1"/>
                </a:solidFill>
                <a:latin typeface="Cera Pro" pitchFamily="2" charset="0"/>
              </a:rPr>
              <a:t>Increased cyber security risks</a:t>
            </a:r>
          </a:p>
          <a:p>
            <a:pPr marL="285750" indent="-285750">
              <a:buFont typeface="Arial" panose="020B0604020202020204" pitchFamily="34" charset="0"/>
              <a:buChar char="•"/>
            </a:pPr>
            <a:r>
              <a:rPr lang="en-GB" sz="1200" dirty="0">
                <a:solidFill>
                  <a:schemeClr val="bg1"/>
                </a:solidFill>
                <a:latin typeface="Cera Pro" pitchFamily="2" charset="0"/>
              </a:rPr>
              <a:t>Delayed product launches</a:t>
            </a:r>
          </a:p>
          <a:p>
            <a:endParaRPr lang="en-GB" sz="1200" dirty="0">
              <a:solidFill>
                <a:schemeClr val="bg1"/>
              </a:solidFill>
              <a:latin typeface="Cera Pro" pitchFamily="2" charset="0"/>
            </a:endParaRPr>
          </a:p>
        </p:txBody>
      </p:sp>
      <p:sp>
        <p:nvSpPr>
          <p:cNvPr id="12" name="TextBox 11">
            <a:extLst>
              <a:ext uri="{FF2B5EF4-FFF2-40B4-BE49-F238E27FC236}">
                <a16:creationId xmlns:a16="http://schemas.microsoft.com/office/drawing/2014/main" id="{C4466584-F195-586D-EE8C-8405DCB2EFB4}"/>
              </a:ext>
            </a:extLst>
          </p:cNvPr>
          <p:cNvSpPr txBox="1"/>
          <p:nvPr/>
        </p:nvSpPr>
        <p:spPr>
          <a:xfrm>
            <a:off x="8573628" y="5473004"/>
            <a:ext cx="2983634" cy="1384995"/>
          </a:xfrm>
          <a:prstGeom prst="rect">
            <a:avLst/>
          </a:prstGeom>
          <a:noFill/>
        </p:spPr>
        <p:txBody>
          <a:bodyPr wrap="square" rtlCol="0">
            <a:spAutoFit/>
          </a:bodyPr>
          <a:lstStyle/>
          <a:p>
            <a:pPr algn="ctr"/>
            <a:r>
              <a:rPr lang="en-GB" sz="1200" dirty="0">
                <a:solidFill>
                  <a:schemeClr val="bg1"/>
                </a:solidFill>
                <a:latin typeface="Cera Pro" pitchFamily="2" charset="0"/>
              </a:rPr>
              <a:t>SOLUTION</a:t>
            </a:r>
          </a:p>
          <a:p>
            <a:endParaRPr lang="en-GB" sz="1200" dirty="0">
              <a:solidFill>
                <a:schemeClr val="bg1"/>
              </a:solidFill>
              <a:latin typeface="Cera Pro" pitchFamily="2" charset="0"/>
            </a:endParaRPr>
          </a:p>
          <a:p>
            <a:pPr marL="285750" indent="-285750">
              <a:buFont typeface="Arial" panose="020B0604020202020204" pitchFamily="34" charset="0"/>
              <a:buChar char="•"/>
            </a:pPr>
            <a:r>
              <a:rPr lang="en-GB" sz="1200" dirty="0">
                <a:solidFill>
                  <a:schemeClr val="bg1"/>
                </a:solidFill>
                <a:latin typeface="Cera Pro" pitchFamily="2" charset="0"/>
              </a:rPr>
              <a:t>Reskilling and upskilling (1 in 2)</a:t>
            </a:r>
          </a:p>
          <a:p>
            <a:pPr marL="285750" indent="-285750">
              <a:buFont typeface="Arial" panose="020B0604020202020204" pitchFamily="34" charset="0"/>
              <a:buChar char="•"/>
            </a:pPr>
            <a:r>
              <a:rPr lang="en-GB" sz="1200" dirty="0">
                <a:solidFill>
                  <a:schemeClr val="bg1"/>
                </a:solidFill>
                <a:latin typeface="Cera Pro" pitchFamily="2" charset="0"/>
              </a:rPr>
              <a:t>Flexible hybrid teams</a:t>
            </a:r>
          </a:p>
          <a:p>
            <a:pPr marL="285750" indent="-285750">
              <a:buFont typeface="Arial" panose="020B0604020202020204" pitchFamily="34" charset="0"/>
              <a:buChar char="•"/>
            </a:pPr>
            <a:r>
              <a:rPr lang="en-GB" sz="1200" dirty="0">
                <a:solidFill>
                  <a:schemeClr val="bg1"/>
                </a:solidFill>
                <a:latin typeface="Cera Pro" pitchFamily="2" charset="0"/>
              </a:rPr>
              <a:t>Work/life balance </a:t>
            </a:r>
          </a:p>
          <a:p>
            <a:pPr marL="285750" indent="-285750">
              <a:buFont typeface="Arial" panose="020B0604020202020204" pitchFamily="34" charset="0"/>
              <a:buChar char="•"/>
            </a:pPr>
            <a:r>
              <a:rPr lang="en-GB" sz="1200" dirty="0">
                <a:solidFill>
                  <a:schemeClr val="bg1"/>
                </a:solidFill>
                <a:latin typeface="Cera Pro" pitchFamily="2" charset="0"/>
              </a:rPr>
              <a:t>Automation</a:t>
            </a:r>
          </a:p>
          <a:p>
            <a:endParaRPr lang="en-GB" sz="1200" dirty="0">
              <a:solidFill>
                <a:schemeClr val="bg1"/>
              </a:solidFill>
              <a:latin typeface="Cera Pro" pitchFamily="2" charset="0"/>
            </a:endParaRPr>
          </a:p>
        </p:txBody>
      </p:sp>
    </p:spTree>
    <p:extLst>
      <p:ext uri="{BB962C8B-B14F-4D97-AF65-F5344CB8AC3E}">
        <p14:creationId xmlns:p14="http://schemas.microsoft.com/office/powerpoint/2010/main" val="2463877898"/>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CCA101-286F-31F2-F8DF-7B816A963D30}"/>
              </a:ext>
            </a:extLst>
          </p:cNvPr>
          <p:cNvPicPr>
            <a:picLocks noChangeAspect="1"/>
          </p:cNvPicPr>
          <p:nvPr/>
        </p:nvPicPr>
        <p:blipFill rotWithShape="1">
          <a:blip r:embed="rId2"/>
          <a:srcRect t="26287" b="3529"/>
          <a:stretch/>
        </p:blipFill>
        <p:spPr>
          <a:xfrm>
            <a:off x="0" y="0"/>
            <a:ext cx="12191999" cy="6858000"/>
          </a:xfrm>
          <a:prstGeom prst="rect">
            <a:avLst/>
          </a:prstGeom>
        </p:spPr>
      </p:pic>
      <p:sp>
        <p:nvSpPr>
          <p:cNvPr id="10" name="TextBox 9">
            <a:extLst>
              <a:ext uri="{FF2B5EF4-FFF2-40B4-BE49-F238E27FC236}">
                <a16:creationId xmlns:a16="http://schemas.microsoft.com/office/drawing/2014/main" id="{A6CAC977-1FB2-8101-A853-E84F86BF7943}"/>
              </a:ext>
            </a:extLst>
          </p:cNvPr>
          <p:cNvSpPr txBox="1"/>
          <p:nvPr/>
        </p:nvSpPr>
        <p:spPr>
          <a:xfrm>
            <a:off x="674557" y="266875"/>
            <a:ext cx="7360171" cy="1015663"/>
          </a:xfrm>
          <a:prstGeom prst="rect">
            <a:avLst/>
          </a:prstGeom>
          <a:noFill/>
        </p:spPr>
        <p:txBody>
          <a:bodyPr wrap="square" rtlCol="0">
            <a:spAutoFit/>
          </a:bodyPr>
          <a:lstStyle/>
          <a:p>
            <a:r>
              <a:rPr lang="en-GB" sz="6000" b="1" cap="small" dirty="0">
                <a:solidFill>
                  <a:schemeClr val="accent4"/>
                </a:solidFill>
                <a:effectLst>
                  <a:outerShdw blurRad="50800" dist="38100" dir="2700000" algn="tl" rotWithShape="0">
                    <a:schemeClr val="tx1">
                      <a:alpha val="40000"/>
                    </a:schemeClr>
                  </a:outerShdw>
                </a:effectLst>
                <a:latin typeface="Cera Pro" pitchFamily="2" charset="0"/>
              </a:rPr>
              <a:t>Where do </a:t>
            </a:r>
            <a:r>
              <a:rPr lang="en-GB" sz="6000" b="1" cap="small" dirty="0" err="1">
                <a:solidFill>
                  <a:schemeClr val="accent4"/>
                </a:solidFill>
                <a:effectLst>
                  <a:outerShdw blurRad="50800" dist="38100" dir="2700000" algn="tl" rotWithShape="0">
                    <a:schemeClr val="tx1">
                      <a:alpha val="40000"/>
                    </a:schemeClr>
                  </a:outerShdw>
                </a:effectLst>
                <a:latin typeface="Cera Pro" pitchFamily="2" charset="0"/>
              </a:rPr>
              <a:t>i</a:t>
            </a:r>
            <a:r>
              <a:rPr lang="en-GB" sz="6000" b="1" cap="small" dirty="0">
                <a:solidFill>
                  <a:schemeClr val="accent4"/>
                </a:solidFill>
                <a:effectLst>
                  <a:outerShdw blurRad="50800" dist="38100" dir="2700000" algn="tl" rotWithShape="0">
                    <a:schemeClr val="tx1">
                      <a:alpha val="40000"/>
                    </a:schemeClr>
                  </a:outerShdw>
                </a:effectLst>
                <a:latin typeface="Cera Pro" pitchFamily="2" charset="0"/>
              </a:rPr>
              <a:t> start?</a:t>
            </a:r>
          </a:p>
        </p:txBody>
      </p:sp>
    </p:spTree>
    <p:extLst>
      <p:ext uri="{BB962C8B-B14F-4D97-AF65-F5344CB8AC3E}">
        <p14:creationId xmlns:p14="http://schemas.microsoft.com/office/powerpoint/2010/main" val="4017513641"/>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6E2B70-70CD-61F7-7D07-50EA01E8067C}"/>
              </a:ext>
            </a:extLst>
          </p:cNvPr>
          <p:cNvPicPr>
            <a:picLocks noChangeAspect="1"/>
          </p:cNvPicPr>
          <p:nvPr/>
        </p:nvPicPr>
        <p:blipFill rotWithShape="1">
          <a:blip r:embed="rId2"/>
          <a:srcRect b="15292"/>
          <a:stretch/>
        </p:blipFill>
        <p:spPr>
          <a:xfrm>
            <a:off x="0" y="-1"/>
            <a:ext cx="12192000" cy="6858001"/>
          </a:xfrm>
          <a:prstGeom prst="rect">
            <a:avLst/>
          </a:prstGeom>
        </p:spPr>
      </p:pic>
      <p:sp>
        <p:nvSpPr>
          <p:cNvPr id="10" name="TextBox 9">
            <a:extLst>
              <a:ext uri="{FF2B5EF4-FFF2-40B4-BE49-F238E27FC236}">
                <a16:creationId xmlns:a16="http://schemas.microsoft.com/office/drawing/2014/main" id="{6E74069C-FE4E-839E-12A3-CEEA732ADA6A}"/>
              </a:ext>
            </a:extLst>
          </p:cNvPr>
          <p:cNvSpPr txBox="1"/>
          <p:nvPr/>
        </p:nvSpPr>
        <p:spPr>
          <a:xfrm>
            <a:off x="919543" y="305067"/>
            <a:ext cx="8599209" cy="6247864"/>
          </a:xfrm>
          <a:prstGeom prst="rect">
            <a:avLst/>
          </a:prstGeom>
          <a:noFill/>
        </p:spPr>
        <p:txBody>
          <a:bodyPr wrap="square" rtlCol="0">
            <a:spAutoFit/>
          </a:bodyPr>
          <a:lstStyle/>
          <a:p>
            <a:r>
              <a:rPr lang="en-GB" sz="10000" b="1" cap="small" dirty="0">
                <a:solidFill>
                  <a:srgbClr val="FBC418"/>
                </a:solidFill>
                <a:effectLst>
                  <a:outerShdw blurRad="50800" dist="38100" dir="2700000" algn="tl" rotWithShape="0">
                    <a:prstClr val="black">
                      <a:alpha val="40000"/>
                    </a:prstClr>
                  </a:outerShdw>
                </a:effectLst>
                <a:latin typeface="Cera Pro" pitchFamily="2" charset="0"/>
              </a:rPr>
              <a:t>If it isn't </a:t>
            </a:r>
          </a:p>
          <a:p>
            <a:r>
              <a:rPr lang="en-GB" sz="10000" b="1" cap="small" dirty="0">
                <a:solidFill>
                  <a:srgbClr val="FBC418"/>
                </a:solidFill>
                <a:effectLst>
                  <a:outerShdw blurRad="50800" dist="38100" dir="2700000" algn="tl" rotWithShape="0">
                    <a:prstClr val="black">
                      <a:alpha val="40000"/>
                    </a:prstClr>
                  </a:outerShdw>
                </a:effectLst>
                <a:latin typeface="Cera Pro" pitchFamily="2" charset="0"/>
              </a:rPr>
              <a:t>broke, </a:t>
            </a:r>
          </a:p>
          <a:p>
            <a:r>
              <a:rPr lang="en-GB" sz="10000" b="1" cap="small" dirty="0">
                <a:solidFill>
                  <a:srgbClr val="FBC418"/>
                </a:solidFill>
                <a:effectLst>
                  <a:outerShdw blurRad="50800" dist="38100" dir="2700000" algn="tl" rotWithShape="0">
                    <a:prstClr val="black">
                      <a:alpha val="40000"/>
                    </a:prstClr>
                  </a:outerShdw>
                </a:effectLst>
                <a:latin typeface="Cera Pro" pitchFamily="2" charset="0"/>
              </a:rPr>
              <a:t>don’t </a:t>
            </a:r>
          </a:p>
          <a:p>
            <a:r>
              <a:rPr lang="en-GB" sz="10000" b="1" cap="small" dirty="0">
                <a:solidFill>
                  <a:srgbClr val="FBC418"/>
                </a:solidFill>
                <a:effectLst>
                  <a:outerShdw blurRad="50800" dist="38100" dir="2700000" algn="tl" rotWithShape="0">
                    <a:prstClr val="black">
                      <a:alpha val="40000"/>
                    </a:prstClr>
                  </a:outerShdw>
                </a:effectLst>
                <a:latin typeface="Cera Pro" pitchFamily="2" charset="0"/>
              </a:rPr>
              <a:t>fix it</a:t>
            </a:r>
          </a:p>
        </p:txBody>
      </p:sp>
    </p:spTree>
    <p:extLst>
      <p:ext uri="{BB962C8B-B14F-4D97-AF65-F5344CB8AC3E}">
        <p14:creationId xmlns:p14="http://schemas.microsoft.com/office/powerpoint/2010/main" val="2256653335"/>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angeWheels-2" descr="ChangeWheels-2">
            <a:hlinkClick r:id="" action="ppaction://media"/>
            <a:extLst>
              <a:ext uri="{FF2B5EF4-FFF2-40B4-BE49-F238E27FC236}">
                <a16:creationId xmlns:a16="http://schemas.microsoft.com/office/drawing/2014/main" id="{0F7AE314-1454-A74B-8E59-7244E0F20F9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273700" cy="6858000"/>
          </a:xfrm>
        </p:spPr>
      </p:pic>
    </p:spTree>
    <p:extLst>
      <p:ext uri="{BB962C8B-B14F-4D97-AF65-F5344CB8AC3E}">
        <p14:creationId xmlns:p14="http://schemas.microsoft.com/office/powerpoint/2010/main" val="3053750258"/>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4983"/>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7106257-2767-534F-A406-A1EC48B2A733}"/>
              </a:ext>
            </a:extLst>
          </p:cNvPr>
          <p:cNvCxnSpPr>
            <a:cxnSpLocks/>
          </p:cNvCxnSpPr>
          <p:nvPr/>
        </p:nvCxnSpPr>
        <p:spPr>
          <a:xfrm flipV="1">
            <a:off x="5713034" y="4781550"/>
            <a:ext cx="6478966" cy="6347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802ECA23-C627-094B-BC38-059E71C3FA28}"/>
              </a:ext>
            </a:extLst>
          </p:cNvPr>
          <p:cNvGrpSpPr/>
          <p:nvPr/>
        </p:nvGrpSpPr>
        <p:grpSpPr>
          <a:xfrm>
            <a:off x="3426439" y="4166295"/>
            <a:ext cx="2991445" cy="1409700"/>
            <a:chOff x="3426439" y="4166295"/>
            <a:chExt cx="2991445" cy="1409700"/>
          </a:xfrm>
        </p:grpSpPr>
        <p:cxnSp>
          <p:nvCxnSpPr>
            <p:cNvPr id="35" name="Straight Connector 34">
              <a:extLst>
                <a:ext uri="{FF2B5EF4-FFF2-40B4-BE49-F238E27FC236}">
                  <a16:creationId xmlns:a16="http://schemas.microsoft.com/office/drawing/2014/main" id="{C3592ACF-BC4F-1745-B5EC-2910327BDF24}"/>
                </a:ext>
              </a:extLst>
            </p:cNvPr>
            <p:cNvCxnSpPr>
              <a:cxnSpLocks/>
            </p:cNvCxnSpPr>
            <p:nvPr/>
          </p:nvCxnSpPr>
          <p:spPr>
            <a:xfrm flipV="1">
              <a:off x="3426439" y="4852095"/>
              <a:ext cx="2896195" cy="1076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F9F9267F-F7C4-BA46-85CC-764ABF6C616A}"/>
                </a:ext>
              </a:extLst>
            </p:cNvPr>
            <p:cNvSpPr/>
            <p:nvPr/>
          </p:nvSpPr>
          <p:spPr>
            <a:xfrm>
              <a:off x="5008184" y="4166295"/>
              <a:ext cx="1409700" cy="1409700"/>
            </a:xfrm>
            <a:prstGeom prst="ellipse">
              <a:avLst/>
            </a:prstGeom>
            <a:solidFill>
              <a:srgbClr val="C00000"/>
            </a:solidFill>
            <a:ln w="28575">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MT" sz="1500" b="1" dirty="0">
                  <a:solidFill>
                    <a:schemeClr val="bg1"/>
                  </a:solidFill>
                </a:rPr>
                <a:t>AI</a:t>
              </a:r>
            </a:p>
            <a:p>
              <a:pPr algn="ctr"/>
              <a:r>
                <a:rPr lang="en-MT" sz="1500" b="1" dirty="0">
                  <a:solidFill>
                    <a:schemeClr val="bg1"/>
                  </a:solidFill>
                </a:rPr>
                <a:t>Strategy</a:t>
              </a:r>
            </a:p>
          </p:txBody>
        </p:sp>
      </p:grpSp>
      <p:sp>
        <p:nvSpPr>
          <p:cNvPr id="3" name="Circular Arrow 2">
            <a:extLst>
              <a:ext uri="{FF2B5EF4-FFF2-40B4-BE49-F238E27FC236}">
                <a16:creationId xmlns:a16="http://schemas.microsoft.com/office/drawing/2014/main" id="{0A2F0AD1-73B2-8D43-9A4D-6DDA46CC8883}"/>
              </a:ext>
            </a:extLst>
          </p:cNvPr>
          <p:cNvSpPr/>
          <p:nvPr/>
        </p:nvSpPr>
        <p:spPr>
          <a:xfrm rot="21323750">
            <a:off x="7028586" y="3924300"/>
            <a:ext cx="1524000" cy="1638300"/>
          </a:xfrm>
          <a:prstGeom prst="circularArrow">
            <a:avLst>
              <a:gd name="adj1" fmla="val 4497"/>
              <a:gd name="adj2" fmla="val 1142319"/>
              <a:gd name="adj3" fmla="val 20544983"/>
              <a:gd name="adj4" fmla="val 10800000"/>
              <a:gd name="adj5" fmla="val 1361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T" dirty="0">
              <a:solidFill>
                <a:schemeClr val="tx1"/>
              </a:solidFill>
            </a:endParaRPr>
          </a:p>
        </p:txBody>
      </p:sp>
      <p:sp>
        <p:nvSpPr>
          <p:cNvPr id="9" name="Circular Arrow 8">
            <a:extLst>
              <a:ext uri="{FF2B5EF4-FFF2-40B4-BE49-F238E27FC236}">
                <a16:creationId xmlns:a16="http://schemas.microsoft.com/office/drawing/2014/main" id="{21111B04-D6A3-F74F-BDA9-A0B897880723}"/>
              </a:ext>
            </a:extLst>
          </p:cNvPr>
          <p:cNvSpPr/>
          <p:nvPr/>
        </p:nvSpPr>
        <p:spPr>
          <a:xfrm rot="21323750">
            <a:off x="8734631" y="3334959"/>
            <a:ext cx="1631792" cy="2692600"/>
          </a:xfrm>
          <a:prstGeom prst="circularArrow">
            <a:avLst>
              <a:gd name="adj1" fmla="val 4497"/>
              <a:gd name="adj2" fmla="val 1142319"/>
              <a:gd name="adj3" fmla="val 20544983"/>
              <a:gd name="adj4" fmla="val 10391765"/>
              <a:gd name="adj5" fmla="val 1361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T" dirty="0">
              <a:solidFill>
                <a:schemeClr val="tx1"/>
              </a:solidFill>
            </a:endParaRPr>
          </a:p>
        </p:txBody>
      </p:sp>
      <p:sp>
        <p:nvSpPr>
          <p:cNvPr id="10" name="Circular Arrow 9">
            <a:extLst>
              <a:ext uri="{FF2B5EF4-FFF2-40B4-BE49-F238E27FC236}">
                <a16:creationId xmlns:a16="http://schemas.microsoft.com/office/drawing/2014/main" id="{3288F323-1646-964F-8895-C3BD444B53A9}"/>
              </a:ext>
            </a:extLst>
          </p:cNvPr>
          <p:cNvSpPr/>
          <p:nvPr/>
        </p:nvSpPr>
        <p:spPr>
          <a:xfrm rot="21323750">
            <a:off x="10386675" y="2665452"/>
            <a:ext cx="1739848" cy="3684738"/>
          </a:xfrm>
          <a:prstGeom prst="circularArrow">
            <a:avLst>
              <a:gd name="adj1" fmla="val 4497"/>
              <a:gd name="adj2" fmla="val 1142319"/>
              <a:gd name="adj3" fmla="val 20544983"/>
              <a:gd name="adj4" fmla="val 9502883"/>
              <a:gd name="adj5" fmla="val 1361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T" dirty="0">
              <a:solidFill>
                <a:schemeClr val="tx1"/>
              </a:solidFill>
            </a:endParaRPr>
          </a:p>
        </p:txBody>
      </p:sp>
      <p:sp>
        <p:nvSpPr>
          <p:cNvPr id="11" name="TextBox 10">
            <a:extLst>
              <a:ext uri="{FF2B5EF4-FFF2-40B4-BE49-F238E27FC236}">
                <a16:creationId xmlns:a16="http://schemas.microsoft.com/office/drawing/2014/main" id="{94DD251A-06E5-AC40-87C6-3B4A0D7170FA}"/>
              </a:ext>
            </a:extLst>
          </p:cNvPr>
          <p:cNvSpPr txBox="1"/>
          <p:nvPr/>
        </p:nvSpPr>
        <p:spPr>
          <a:xfrm>
            <a:off x="7020945" y="2017478"/>
            <a:ext cx="1707028" cy="923330"/>
          </a:xfrm>
          <a:prstGeom prst="rect">
            <a:avLst/>
          </a:prstGeom>
          <a:noFill/>
        </p:spPr>
        <p:txBody>
          <a:bodyPr wrap="square" rtlCol="0">
            <a:spAutoFit/>
          </a:bodyPr>
          <a:lstStyle/>
          <a:p>
            <a:pPr algn="ctr"/>
            <a:r>
              <a:rPr lang="en-MT" b="1" dirty="0">
                <a:solidFill>
                  <a:schemeClr val="bg1"/>
                </a:solidFill>
              </a:rPr>
              <a:t>Project 1</a:t>
            </a:r>
          </a:p>
          <a:p>
            <a:pPr algn="ctr"/>
            <a:r>
              <a:rPr lang="en-MT" dirty="0">
                <a:solidFill>
                  <a:schemeClr val="bg1"/>
                </a:solidFill>
              </a:rPr>
              <a:t>Small </a:t>
            </a:r>
          </a:p>
          <a:p>
            <a:pPr algn="ctr"/>
            <a:r>
              <a:rPr lang="en-MT" dirty="0">
                <a:solidFill>
                  <a:schemeClr val="bg1"/>
                </a:solidFill>
              </a:rPr>
              <a:t>Quick-Win</a:t>
            </a:r>
          </a:p>
        </p:txBody>
      </p:sp>
      <p:sp>
        <p:nvSpPr>
          <p:cNvPr id="12" name="TextBox 11">
            <a:extLst>
              <a:ext uri="{FF2B5EF4-FFF2-40B4-BE49-F238E27FC236}">
                <a16:creationId xmlns:a16="http://schemas.microsoft.com/office/drawing/2014/main" id="{2A2D08B3-5001-A248-9973-B21A71DAB9D0}"/>
              </a:ext>
            </a:extLst>
          </p:cNvPr>
          <p:cNvSpPr txBox="1"/>
          <p:nvPr/>
        </p:nvSpPr>
        <p:spPr>
          <a:xfrm>
            <a:off x="8768365" y="2017478"/>
            <a:ext cx="1650592" cy="923330"/>
          </a:xfrm>
          <a:prstGeom prst="rect">
            <a:avLst/>
          </a:prstGeom>
          <a:noFill/>
        </p:spPr>
        <p:txBody>
          <a:bodyPr wrap="square" rtlCol="0">
            <a:spAutoFit/>
          </a:bodyPr>
          <a:lstStyle/>
          <a:p>
            <a:pPr algn="ctr"/>
            <a:r>
              <a:rPr lang="en-MT" b="1" dirty="0">
                <a:solidFill>
                  <a:schemeClr val="bg1"/>
                </a:solidFill>
              </a:rPr>
              <a:t>Project 2</a:t>
            </a:r>
          </a:p>
          <a:p>
            <a:pPr algn="ctr"/>
            <a:r>
              <a:rPr lang="en-MT" dirty="0">
                <a:solidFill>
                  <a:schemeClr val="bg1"/>
                </a:solidFill>
              </a:rPr>
              <a:t>Medium </a:t>
            </a:r>
          </a:p>
          <a:p>
            <a:pPr algn="ctr"/>
            <a:r>
              <a:rPr lang="en-MT" dirty="0">
                <a:solidFill>
                  <a:schemeClr val="bg1"/>
                </a:solidFill>
              </a:rPr>
              <a:t>Quick-Win</a:t>
            </a:r>
          </a:p>
        </p:txBody>
      </p:sp>
      <p:sp>
        <p:nvSpPr>
          <p:cNvPr id="13" name="TextBox 12">
            <a:extLst>
              <a:ext uri="{FF2B5EF4-FFF2-40B4-BE49-F238E27FC236}">
                <a16:creationId xmlns:a16="http://schemas.microsoft.com/office/drawing/2014/main" id="{36D1F7D8-B165-E846-8561-018389014002}"/>
              </a:ext>
            </a:extLst>
          </p:cNvPr>
          <p:cNvSpPr txBox="1"/>
          <p:nvPr/>
        </p:nvSpPr>
        <p:spPr>
          <a:xfrm>
            <a:off x="10471860" y="2018010"/>
            <a:ext cx="1720140" cy="923330"/>
          </a:xfrm>
          <a:prstGeom prst="rect">
            <a:avLst/>
          </a:prstGeom>
          <a:noFill/>
        </p:spPr>
        <p:txBody>
          <a:bodyPr wrap="square" rtlCol="0">
            <a:spAutoFit/>
          </a:bodyPr>
          <a:lstStyle/>
          <a:p>
            <a:pPr algn="ctr"/>
            <a:r>
              <a:rPr lang="en-MT" b="1" dirty="0">
                <a:solidFill>
                  <a:schemeClr val="bg1"/>
                </a:solidFill>
              </a:rPr>
              <a:t>Project 3</a:t>
            </a:r>
          </a:p>
          <a:p>
            <a:pPr algn="ctr"/>
            <a:r>
              <a:rPr lang="en-MT" dirty="0">
                <a:solidFill>
                  <a:schemeClr val="bg1"/>
                </a:solidFill>
              </a:rPr>
              <a:t>Large </a:t>
            </a:r>
          </a:p>
          <a:p>
            <a:pPr algn="ctr"/>
            <a:r>
              <a:rPr lang="en-MT" dirty="0">
                <a:solidFill>
                  <a:schemeClr val="bg1"/>
                </a:solidFill>
              </a:rPr>
              <a:t> </a:t>
            </a:r>
          </a:p>
        </p:txBody>
      </p:sp>
      <p:cxnSp>
        <p:nvCxnSpPr>
          <p:cNvPr id="16" name="Straight Connector 15">
            <a:extLst>
              <a:ext uri="{FF2B5EF4-FFF2-40B4-BE49-F238E27FC236}">
                <a16:creationId xmlns:a16="http://schemas.microsoft.com/office/drawing/2014/main" id="{AE1ED740-E936-F94A-AE7F-6576DB9485BF}"/>
              </a:ext>
            </a:extLst>
          </p:cNvPr>
          <p:cNvCxnSpPr>
            <a:cxnSpLocks/>
          </p:cNvCxnSpPr>
          <p:nvPr/>
        </p:nvCxnSpPr>
        <p:spPr>
          <a:xfrm flipV="1">
            <a:off x="8727973" y="1827295"/>
            <a:ext cx="0" cy="4002006"/>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225DADC-AA0B-AA4A-A40D-EB98F44FB3B8}"/>
              </a:ext>
            </a:extLst>
          </p:cNvPr>
          <p:cNvCxnSpPr>
            <a:cxnSpLocks/>
          </p:cNvCxnSpPr>
          <p:nvPr/>
        </p:nvCxnSpPr>
        <p:spPr>
          <a:xfrm flipV="1">
            <a:off x="10471861" y="1846345"/>
            <a:ext cx="0" cy="4002005"/>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9D48915-D773-8E48-B576-AA5389C0F5C0}"/>
              </a:ext>
            </a:extLst>
          </p:cNvPr>
          <p:cNvSpPr txBox="1"/>
          <p:nvPr/>
        </p:nvSpPr>
        <p:spPr>
          <a:xfrm>
            <a:off x="7051543" y="5981915"/>
            <a:ext cx="5152125" cy="369332"/>
          </a:xfrm>
          <a:prstGeom prst="rect">
            <a:avLst/>
          </a:prstGeom>
          <a:noFill/>
        </p:spPr>
        <p:txBody>
          <a:bodyPr wrap="square" rtlCol="0">
            <a:spAutoFit/>
          </a:bodyPr>
          <a:lstStyle/>
          <a:p>
            <a:pPr algn="ctr"/>
            <a:r>
              <a:rPr lang="en-MT" b="1" dirty="0">
                <a:solidFill>
                  <a:schemeClr val="bg1"/>
                </a:solidFill>
              </a:rPr>
              <a:t>Capacity Building</a:t>
            </a:r>
          </a:p>
        </p:txBody>
      </p:sp>
      <p:sp>
        <p:nvSpPr>
          <p:cNvPr id="20" name="Rectangle 19">
            <a:extLst>
              <a:ext uri="{FF2B5EF4-FFF2-40B4-BE49-F238E27FC236}">
                <a16:creationId xmlns:a16="http://schemas.microsoft.com/office/drawing/2014/main" id="{CAB9848F-EE6C-8B4C-A62A-B7343C59B21A}"/>
              </a:ext>
            </a:extLst>
          </p:cNvPr>
          <p:cNvSpPr/>
          <p:nvPr/>
        </p:nvSpPr>
        <p:spPr>
          <a:xfrm>
            <a:off x="7041490" y="1820433"/>
            <a:ext cx="5550560" cy="4593641"/>
          </a:xfrm>
          <a:prstGeom prst="rect">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T"/>
          </a:p>
        </p:txBody>
      </p:sp>
      <p:sp>
        <p:nvSpPr>
          <p:cNvPr id="21" name="Subtitle 2">
            <a:extLst>
              <a:ext uri="{FF2B5EF4-FFF2-40B4-BE49-F238E27FC236}">
                <a16:creationId xmlns:a16="http://schemas.microsoft.com/office/drawing/2014/main" id="{FA48357F-8D1D-314D-B72C-AB3850D1CBF3}"/>
              </a:ext>
            </a:extLst>
          </p:cNvPr>
          <p:cNvSpPr txBox="1">
            <a:spLocks/>
          </p:cNvSpPr>
          <p:nvPr/>
        </p:nvSpPr>
        <p:spPr>
          <a:xfrm>
            <a:off x="1" y="406774"/>
            <a:ext cx="12191990" cy="8301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b="1" dirty="0">
                <a:solidFill>
                  <a:schemeClr val="bg1"/>
                </a:solidFill>
                <a:latin typeface="Cera Pro" pitchFamily="2" charset="0"/>
              </a:rPr>
              <a:t>The AI Transformation Process</a:t>
            </a:r>
            <a:endParaRPr lang="en-MT" sz="3000" b="1" dirty="0">
              <a:solidFill>
                <a:schemeClr val="bg1"/>
              </a:solidFill>
              <a:latin typeface="Cera Pro" pitchFamily="2" charset="0"/>
            </a:endParaRPr>
          </a:p>
        </p:txBody>
      </p:sp>
      <p:cxnSp>
        <p:nvCxnSpPr>
          <p:cNvPr id="23" name="Straight Connector 22">
            <a:extLst>
              <a:ext uri="{FF2B5EF4-FFF2-40B4-BE49-F238E27FC236}">
                <a16:creationId xmlns:a16="http://schemas.microsoft.com/office/drawing/2014/main" id="{6B6B0DAD-F119-A248-A8C5-3CBEB33A4D99}"/>
              </a:ext>
            </a:extLst>
          </p:cNvPr>
          <p:cNvCxnSpPr>
            <a:cxnSpLocks/>
          </p:cNvCxnSpPr>
          <p:nvPr/>
        </p:nvCxnSpPr>
        <p:spPr>
          <a:xfrm>
            <a:off x="7051543" y="5887824"/>
            <a:ext cx="514045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FAA69A3-8D96-8543-9BDA-ED4B9639C2DD}"/>
              </a:ext>
            </a:extLst>
          </p:cNvPr>
          <p:cNvSpPr txBox="1"/>
          <p:nvPr/>
        </p:nvSpPr>
        <p:spPr>
          <a:xfrm>
            <a:off x="7099281" y="5052347"/>
            <a:ext cx="1551844" cy="369332"/>
          </a:xfrm>
          <a:prstGeom prst="rect">
            <a:avLst/>
          </a:prstGeom>
          <a:noFill/>
        </p:spPr>
        <p:txBody>
          <a:bodyPr wrap="square" rtlCol="0">
            <a:spAutoFit/>
          </a:bodyPr>
          <a:lstStyle/>
          <a:p>
            <a:pPr algn="ctr"/>
            <a:r>
              <a:rPr lang="en-MT" dirty="0">
                <a:solidFill>
                  <a:schemeClr val="bg1"/>
                </a:solidFill>
              </a:rPr>
              <a:t>Few weeks</a:t>
            </a:r>
          </a:p>
        </p:txBody>
      </p:sp>
      <p:sp>
        <p:nvSpPr>
          <p:cNvPr id="32" name="TextBox 31">
            <a:extLst>
              <a:ext uri="{FF2B5EF4-FFF2-40B4-BE49-F238E27FC236}">
                <a16:creationId xmlns:a16="http://schemas.microsoft.com/office/drawing/2014/main" id="{6FA985AF-D011-8E49-B4F9-910F527426D4}"/>
              </a:ext>
            </a:extLst>
          </p:cNvPr>
          <p:cNvSpPr txBox="1"/>
          <p:nvPr/>
        </p:nvSpPr>
        <p:spPr>
          <a:xfrm>
            <a:off x="8758253" y="5049621"/>
            <a:ext cx="1551844" cy="646331"/>
          </a:xfrm>
          <a:prstGeom prst="rect">
            <a:avLst/>
          </a:prstGeom>
          <a:noFill/>
        </p:spPr>
        <p:txBody>
          <a:bodyPr wrap="square" rtlCol="0">
            <a:spAutoFit/>
          </a:bodyPr>
          <a:lstStyle/>
          <a:p>
            <a:pPr algn="ctr"/>
            <a:r>
              <a:rPr lang="en-MT" dirty="0">
                <a:solidFill>
                  <a:schemeClr val="bg1"/>
                </a:solidFill>
              </a:rPr>
              <a:t>Weeks to Months</a:t>
            </a:r>
          </a:p>
        </p:txBody>
      </p:sp>
      <p:sp>
        <p:nvSpPr>
          <p:cNvPr id="33" name="TextBox 32">
            <a:extLst>
              <a:ext uri="{FF2B5EF4-FFF2-40B4-BE49-F238E27FC236}">
                <a16:creationId xmlns:a16="http://schemas.microsoft.com/office/drawing/2014/main" id="{E1D3537F-8253-7F43-874E-C49A451B4B5F}"/>
              </a:ext>
            </a:extLst>
          </p:cNvPr>
          <p:cNvSpPr txBox="1"/>
          <p:nvPr/>
        </p:nvSpPr>
        <p:spPr>
          <a:xfrm>
            <a:off x="10508037" y="5061163"/>
            <a:ext cx="1551844" cy="646331"/>
          </a:xfrm>
          <a:prstGeom prst="rect">
            <a:avLst/>
          </a:prstGeom>
          <a:noFill/>
        </p:spPr>
        <p:txBody>
          <a:bodyPr wrap="square" rtlCol="0">
            <a:spAutoFit/>
          </a:bodyPr>
          <a:lstStyle/>
          <a:p>
            <a:pPr algn="ctr"/>
            <a:r>
              <a:rPr lang="en-MT" dirty="0">
                <a:solidFill>
                  <a:schemeClr val="bg1"/>
                </a:solidFill>
              </a:rPr>
              <a:t>Months to Years</a:t>
            </a:r>
          </a:p>
        </p:txBody>
      </p:sp>
      <p:grpSp>
        <p:nvGrpSpPr>
          <p:cNvPr id="38" name="Group 37">
            <a:extLst>
              <a:ext uri="{FF2B5EF4-FFF2-40B4-BE49-F238E27FC236}">
                <a16:creationId xmlns:a16="http://schemas.microsoft.com/office/drawing/2014/main" id="{E9888B23-0C2A-8D43-B16F-AB4AEC3C9947}"/>
              </a:ext>
            </a:extLst>
          </p:cNvPr>
          <p:cNvGrpSpPr/>
          <p:nvPr/>
        </p:nvGrpSpPr>
        <p:grpSpPr>
          <a:xfrm>
            <a:off x="1008297" y="4166295"/>
            <a:ext cx="3218242" cy="1409700"/>
            <a:chOff x="1008297" y="4166295"/>
            <a:chExt cx="3218242" cy="1409700"/>
          </a:xfrm>
        </p:grpSpPr>
        <p:cxnSp>
          <p:nvCxnSpPr>
            <p:cNvPr id="37" name="Straight Connector 36">
              <a:extLst>
                <a:ext uri="{FF2B5EF4-FFF2-40B4-BE49-F238E27FC236}">
                  <a16:creationId xmlns:a16="http://schemas.microsoft.com/office/drawing/2014/main" id="{30EBDD4E-9958-CE44-844F-44D7BC5E9E74}"/>
                </a:ext>
              </a:extLst>
            </p:cNvPr>
            <p:cNvCxnSpPr>
              <a:cxnSpLocks/>
            </p:cNvCxnSpPr>
            <p:nvPr/>
          </p:nvCxnSpPr>
          <p:spPr>
            <a:xfrm flipV="1">
              <a:off x="1008297" y="4869936"/>
              <a:ext cx="2896195" cy="1076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61EAC4AD-F64E-2A43-8F2F-08E9B375F98C}"/>
                </a:ext>
              </a:extLst>
            </p:cNvPr>
            <p:cNvSpPr/>
            <p:nvPr/>
          </p:nvSpPr>
          <p:spPr>
            <a:xfrm>
              <a:off x="2816839" y="4166295"/>
              <a:ext cx="1409700" cy="1409700"/>
            </a:xfrm>
            <a:prstGeom prst="ellipse">
              <a:avLst/>
            </a:prstGeom>
            <a:ln w="28575"/>
          </p:spPr>
          <p:style>
            <a:lnRef idx="3">
              <a:schemeClr val="lt1"/>
            </a:lnRef>
            <a:fillRef idx="1">
              <a:schemeClr val="accent2"/>
            </a:fillRef>
            <a:effectRef idx="1">
              <a:schemeClr val="accent2"/>
            </a:effectRef>
            <a:fontRef idx="minor">
              <a:schemeClr val="lt1"/>
            </a:fontRef>
          </p:style>
          <p:txBody>
            <a:bodyPr rtlCol="0" anchor="ctr"/>
            <a:lstStyle/>
            <a:p>
              <a:pPr algn="ctr"/>
              <a:r>
                <a:rPr lang="en-MT" sz="1500" b="1" dirty="0">
                  <a:solidFill>
                    <a:schemeClr val="bg1"/>
                  </a:solidFill>
                </a:rPr>
                <a:t>AI</a:t>
              </a:r>
            </a:p>
            <a:p>
              <a:pPr algn="ctr"/>
              <a:r>
                <a:rPr lang="en-MT" sz="1500" b="1" dirty="0">
                  <a:solidFill>
                    <a:schemeClr val="bg1"/>
                  </a:solidFill>
                </a:rPr>
                <a:t>Readiness Audit</a:t>
              </a:r>
            </a:p>
          </p:txBody>
        </p:sp>
      </p:grpSp>
      <p:sp>
        <p:nvSpPr>
          <p:cNvPr id="2" name="Oval 1">
            <a:extLst>
              <a:ext uri="{FF2B5EF4-FFF2-40B4-BE49-F238E27FC236}">
                <a16:creationId xmlns:a16="http://schemas.microsoft.com/office/drawing/2014/main" id="{21EF3977-F129-294F-A500-AFD40A532404}"/>
              </a:ext>
            </a:extLst>
          </p:cNvPr>
          <p:cNvSpPr/>
          <p:nvPr/>
        </p:nvSpPr>
        <p:spPr>
          <a:xfrm>
            <a:off x="628650" y="4152900"/>
            <a:ext cx="1409700" cy="1409700"/>
          </a:xfrm>
          <a:prstGeom prst="ellipse">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ctr"/>
            <a:r>
              <a:rPr lang="en-MT" sz="1500" b="1" dirty="0">
                <a:solidFill>
                  <a:schemeClr val="bg1"/>
                </a:solidFill>
              </a:rPr>
              <a:t>AI</a:t>
            </a:r>
          </a:p>
          <a:p>
            <a:pPr algn="ctr"/>
            <a:r>
              <a:rPr lang="en-MT" sz="1500" b="1" dirty="0">
                <a:solidFill>
                  <a:schemeClr val="bg1"/>
                </a:solidFill>
              </a:rPr>
              <a:t>Training</a:t>
            </a:r>
          </a:p>
        </p:txBody>
      </p:sp>
    </p:spTree>
    <p:extLst>
      <p:ext uri="{BB962C8B-B14F-4D97-AF65-F5344CB8AC3E}">
        <p14:creationId xmlns:p14="http://schemas.microsoft.com/office/powerpoint/2010/main" val="1981525501"/>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left)">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par>
                                <p:cTn id="26" presetID="22" presetClass="entr" presetSubtype="8"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dissolve">
                                      <p:cBhvr>
                                        <p:cTn id="36" dur="500"/>
                                        <p:tgtEl>
                                          <p:spTgt spid="31"/>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dissolve">
                                      <p:cBhvr>
                                        <p:cTn id="39" dur="500"/>
                                        <p:tgtEl>
                                          <p:spTgt spid="3"/>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tgtEl>
                                          <p:spTgt spid="11"/>
                                        </p:tgtEl>
                                      </p:cBhvr>
                                    </p:animEffect>
                                  </p:childTnLst>
                                </p:cTn>
                              </p:par>
                              <p:par>
                                <p:cTn id="43" presetID="9"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dissolv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dissolve">
                                      <p:cBhvr>
                                        <p:cTn id="50" dur="500"/>
                                        <p:tgtEl>
                                          <p:spTgt spid="9"/>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dissolve">
                                      <p:cBhvr>
                                        <p:cTn id="53" dur="500"/>
                                        <p:tgtEl>
                                          <p:spTgt spid="12"/>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dissolve">
                                      <p:cBhvr>
                                        <p:cTn id="56" dur="500"/>
                                        <p:tgtEl>
                                          <p:spTgt spid="32"/>
                                        </p:tgtEl>
                                      </p:cBhvr>
                                    </p:animEffect>
                                  </p:childTnLst>
                                </p:cTn>
                              </p:par>
                              <p:par>
                                <p:cTn id="57" presetID="9" presetClass="entr" presetSubtype="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dissolve">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dissolve">
                                      <p:cBhvr>
                                        <p:cTn id="64" dur="500"/>
                                        <p:tgtEl>
                                          <p:spTgt spid="13"/>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dissolve">
                                      <p:cBhvr>
                                        <p:cTn id="67" dur="500"/>
                                        <p:tgtEl>
                                          <p:spTgt spid="10"/>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dissolve">
                                      <p:cBhvr>
                                        <p:cTn id="7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p:bldP spid="12" grpId="0"/>
      <p:bldP spid="13" grpId="0"/>
      <p:bldP spid="19" grpId="0"/>
      <p:bldP spid="20" grpId="0" animBg="1"/>
      <p:bldP spid="31" grpId="0"/>
      <p:bldP spid="32" grpId="0"/>
      <p:bldP spid="33"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he future of Sales in a world of AI chatbots | by Samuel Koh | Chatbots  Life">
            <a:extLst>
              <a:ext uri="{FF2B5EF4-FFF2-40B4-BE49-F238E27FC236}">
                <a16:creationId xmlns:a16="http://schemas.microsoft.com/office/drawing/2014/main" id="{1CB0BBAA-F6BD-6E4E-BD25-6D663CCF42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74" b="8286"/>
          <a:stretch/>
        </p:blipFill>
        <p:spPr bwMode="auto">
          <a:xfrm>
            <a:off x="0" y="0"/>
            <a:ext cx="1219120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B2CAA71-66A2-6B48-9A1B-92EA999A0B60}"/>
              </a:ext>
            </a:extLst>
          </p:cNvPr>
          <p:cNvSpPr>
            <a:spLocks noGrp="1"/>
          </p:cNvSpPr>
          <p:nvPr>
            <p:ph type="ctrTitle"/>
          </p:nvPr>
        </p:nvSpPr>
        <p:spPr>
          <a:xfrm>
            <a:off x="1068221" y="285450"/>
            <a:ext cx="10053970" cy="1301439"/>
          </a:xfrm>
        </p:spPr>
        <p:txBody>
          <a:bodyPr anchor="ctr">
            <a:noAutofit/>
          </a:bodyPr>
          <a:lstStyle/>
          <a:p>
            <a:r>
              <a:rPr lang="en-MT" sz="8000" b="1" dirty="0">
                <a:solidFill>
                  <a:srgbClr val="A91D23"/>
                </a:solidFill>
                <a:latin typeface="Cera Pro" pitchFamily="2" charset="0"/>
              </a:rPr>
              <a:t>THANK YOU</a:t>
            </a:r>
          </a:p>
        </p:txBody>
      </p:sp>
      <p:sp>
        <p:nvSpPr>
          <p:cNvPr id="7" name="Subtitle 2">
            <a:extLst>
              <a:ext uri="{FF2B5EF4-FFF2-40B4-BE49-F238E27FC236}">
                <a16:creationId xmlns:a16="http://schemas.microsoft.com/office/drawing/2014/main" id="{40E2DF34-DAC0-1810-78BF-21A9461FFF9E}"/>
              </a:ext>
            </a:extLst>
          </p:cNvPr>
          <p:cNvSpPr txBox="1">
            <a:spLocks/>
          </p:cNvSpPr>
          <p:nvPr/>
        </p:nvSpPr>
        <p:spPr>
          <a:xfrm>
            <a:off x="300648" y="5798229"/>
            <a:ext cx="5024979" cy="774321"/>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MT" sz="3000" b="1" dirty="0">
                <a:ln w="3175">
                  <a:noFill/>
                </a:ln>
                <a:solidFill>
                  <a:srgbClr val="C00000"/>
                </a:solidFill>
                <a:effectLst>
                  <a:outerShdw blurRad="50800" dist="38100" dir="2700000" algn="tl" rotWithShape="0">
                    <a:schemeClr val="bg1">
                      <a:alpha val="40000"/>
                    </a:schemeClr>
                  </a:outerShdw>
                </a:effectLst>
                <a:latin typeface="Cera Pro" pitchFamily="2" charset="0"/>
              </a:rPr>
              <a:t>Prof. Alexiei Dingli</a:t>
            </a:r>
          </a:p>
          <a:p>
            <a:pPr algn="l"/>
            <a:r>
              <a:rPr lang="en-GB" sz="2000" b="1" dirty="0">
                <a:ln w="3175">
                  <a:noFill/>
                </a:ln>
                <a:solidFill>
                  <a:srgbClr val="C00000"/>
                </a:solidFill>
                <a:effectLst>
                  <a:outerShdw blurRad="50800" dist="38100" dir="2700000" algn="tl" rotWithShape="0">
                    <a:schemeClr val="bg1">
                      <a:alpha val="40000"/>
                    </a:schemeClr>
                  </a:outerShdw>
                </a:effectLst>
                <a:latin typeface="Cera Pro" pitchFamily="2" charset="0"/>
              </a:rPr>
              <a:t>a</a:t>
            </a:r>
            <a:r>
              <a:rPr lang="en-MT" sz="2000" b="1" dirty="0">
                <a:ln w="3175">
                  <a:noFill/>
                </a:ln>
                <a:solidFill>
                  <a:srgbClr val="C00000"/>
                </a:solidFill>
                <a:effectLst>
                  <a:outerShdw blurRad="50800" dist="38100" dir="2700000" algn="tl" rotWithShape="0">
                    <a:schemeClr val="bg1">
                      <a:alpha val="40000"/>
                    </a:schemeClr>
                  </a:outerShdw>
                </a:effectLst>
                <a:latin typeface="Cera Pro" pitchFamily="2" charset="0"/>
              </a:rPr>
              <a:t>lexiei.dingli@um.edu.mt</a:t>
            </a:r>
          </a:p>
        </p:txBody>
      </p:sp>
    </p:spTree>
    <p:extLst>
      <p:ext uri="{BB962C8B-B14F-4D97-AF65-F5344CB8AC3E}">
        <p14:creationId xmlns:p14="http://schemas.microsoft.com/office/powerpoint/2010/main" val="2145493240"/>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6" name="Picture 12" descr="Tips for Using Zoom: How to Become a Videoconference Power User | WIRED">
            <a:extLst>
              <a:ext uri="{FF2B5EF4-FFF2-40B4-BE49-F238E27FC236}">
                <a16:creationId xmlns:a16="http://schemas.microsoft.com/office/drawing/2014/main" id="{CB73E5E7-8CEC-A1F0-496E-F314C2067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65635EE-6FB1-1870-DC1F-80DABE23A07A}"/>
              </a:ext>
            </a:extLst>
          </p:cNvPr>
          <p:cNvSpPr/>
          <p:nvPr/>
        </p:nvSpPr>
        <p:spPr>
          <a:xfrm>
            <a:off x="0" y="0"/>
            <a:ext cx="12192000" cy="6858000"/>
          </a:xfrm>
          <a:prstGeom prst="rect">
            <a:avLst/>
          </a:prstGeom>
          <a:gradFill flip="none" rotWithShape="1">
            <a:gsLst>
              <a:gs pos="0">
                <a:srgbClr val="2E5EEC">
                  <a:alpha val="0"/>
                </a:srgbClr>
              </a:gs>
              <a:gs pos="42000">
                <a:srgbClr val="2E5EEC">
                  <a:alpha val="30883"/>
                </a:srgbClr>
              </a:gs>
              <a:gs pos="51000">
                <a:srgbClr val="2E5EEC"/>
              </a:gs>
              <a:gs pos="100000">
                <a:srgbClr val="2E5EEC"/>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D022038-C890-6920-CD96-53AED77B0A4A}"/>
              </a:ext>
            </a:extLst>
          </p:cNvPr>
          <p:cNvSpPr txBox="1"/>
          <p:nvPr/>
        </p:nvSpPr>
        <p:spPr>
          <a:xfrm>
            <a:off x="828103" y="1074509"/>
            <a:ext cx="8599209" cy="4708981"/>
          </a:xfrm>
          <a:prstGeom prst="rect">
            <a:avLst/>
          </a:prstGeom>
          <a:noFill/>
        </p:spPr>
        <p:txBody>
          <a:bodyPr wrap="square" rtlCol="0">
            <a:spAutoFit/>
          </a:bodyPr>
          <a:lstStyle/>
          <a:p>
            <a:r>
              <a:rPr lang="en-GB" sz="10000" b="1" cap="small" dirty="0">
                <a:pattFill prst="pct80">
                  <a:fgClr>
                    <a:srgbClr val="FF0000"/>
                  </a:fgClr>
                  <a:bgClr>
                    <a:srgbClr val="F4F1F2"/>
                  </a:bgClr>
                </a:pattFill>
                <a:effectLst>
                  <a:outerShdw blurRad="50800" dist="38100" dir="2700000" algn="tl" rotWithShape="0">
                    <a:prstClr val="black">
                      <a:alpha val="40000"/>
                    </a:prstClr>
                  </a:outerShdw>
                </a:effectLst>
                <a:latin typeface="Cera Pro" pitchFamily="2" charset="0"/>
              </a:rPr>
              <a:t>ONLINE </a:t>
            </a:r>
          </a:p>
          <a:p>
            <a:r>
              <a:rPr lang="en-GB" sz="10000" b="1" cap="small" dirty="0">
                <a:pattFill prst="pct80">
                  <a:fgClr>
                    <a:srgbClr val="FF0000"/>
                  </a:fgClr>
                  <a:bgClr>
                    <a:srgbClr val="F4F1F2"/>
                  </a:bgClr>
                </a:pattFill>
                <a:effectLst>
                  <a:outerShdw blurRad="50800" dist="38100" dir="2700000" algn="tl" rotWithShape="0">
                    <a:prstClr val="black">
                      <a:alpha val="40000"/>
                    </a:prstClr>
                  </a:outerShdw>
                </a:effectLst>
                <a:latin typeface="Cera Pro" pitchFamily="2" charset="0"/>
              </a:rPr>
              <a:t>IS HERE </a:t>
            </a:r>
          </a:p>
          <a:p>
            <a:r>
              <a:rPr lang="en-GB" sz="10000" b="1" cap="small" dirty="0">
                <a:pattFill prst="pct80">
                  <a:fgClr>
                    <a:srgbClr val="FF0000"/>
                  </a:fgClr>
                  <a:bgClr>
                    <a:srgbClr val="F4F1F2"/>
                  </a:bgClr>
                </a:pattFill>
                <a:effectLst>
                  <a:outerShdw blurRad="50800" dist="38100" dir="2700000" algn="tl" rotWithShape="0">
                    <a:prstClr val="black">
                      <a:alpha val="40000"/>
                    </a:prstClr>
                  </a:outerShdw>
                </a:effectLst>
                <a:latin typeface="Cera Pro" pitchFamily="2" charset="0"/>
              </a:rPr>
              <a:t>TO STAY</a:t>
            </a:r>
          </a:p>
        </p:txBody>
      </p:sp>
    </p:spTree>
    <p:extLst>
      <p:ext uri="{BB962C8B-B14F-4D97-AF65-F5344CB8AC3E}">
        <p14:creationId xmlns:p14="http://schemas.microsoft.com/office/powerpoint/2010/main" val="580550604"/>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59D23-B4CD-7446-A7DB-63B1EA77DC40}"/>
              </a:ext>
            </a:extLst>
          </p:cNvPr>
          <p:cNvSpPr>
            <a:spLocks noGrp="1"/>
          </p:cNvSpPr>
          <p:nvPr>
            <p:ph type="title"/>
          </p:nvPr>
        </p:nvSpPr>
        <p:spPr/>
        <p:txBody>
          <a:bodyPr/>
          <a:lstStyle/>
          <a:p>
            <a:endParaRPr lang="en-MT"/>
          </a:p>
        </p:txBody>
      </p:sp>
      <p:sp>
        <p:nvSpPr>
          <p:cNvPr id="3" name="Content Placeholder 2">
            <a:extLst>
              <a:ext uri="{FF2B5EF4-FFF2-40B4-BE49-F238E27FC236}">
                <a16:creationId xmlns:a16="http://schemas.microsoft.com/office/drawing/2014/main" id="{0AC76099-3927-864E-8A5D-7D91E2019948}"/>
              </a:ext>
            </a:extLst>
          </p:cNvPr>
          <p:cNvSpPr>
            <a:spLocks noGrp="1"/>
          </p:cNvSpPr>
          <p:nvPr>
            <p:ph idx="1"/>
          </p:nvPr>
        </p:nvSpPr>
        <p:spPr/>
        <p:txBody>
          <a:bodyPr/>
          <a:lstStyle/>
          <a:p>
            <a:endParaRPr lang="en-MT"/>
          </a:p>
        </p:txBody>
      </p:sp>
      <p:pic>
        <p:nvPicPr>
          <p:cNvPr id="11266" name="Picture 2" descr="Einride will hire remote operator in 2020 | Einride">
            <a:extLst>
              <a:ext uri="{FF2B5EF4-FFF2-40B4-BE49-F238E27FC236}">
                <a16:creationId xmlns:a16="http://schemas.microsoft.com/office/drawing/2014/main" id="{8ECCA74D-A798-3707-3450-1C942ADE6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29242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269358"/>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4C55740-2E1C-DF1C-0047-A8D2156CE31E}"/>
              </a:ext>
            </a:extLst>
          </p:cNvPr>
          <p:cNvPicPr>
            <a:picLocks noChangeAspect="1"/>
          </p:cNvPicPr>
          <p:nvPr/>
        </p:nvPicPr>
        <p:blipFill rotWithShape="1">
          <a:blip r:embed="rId2"/>
          <a:srcRect t="16086"/>
          <a:stretch/>
        </p:blipFill>
        <p:spPr>
          <a:xfrm>
            <a:off x="0" y="0"/>
            <a:ext cx="12192000" cy="6858000"/>
          </a:xfrm>
          <a:prstGeom prst="rect">
            <a:avLst/>
          </a:prstGeom>
        </p:spPr>
      </p:pic>
      <p:sp>
        <p:nvSpPr>
          <p:cNvPr id="2" name="Subtitle 2">
            <a:extLst>
              <a:ext uri="{FF2B5EF4-FFF2-40B4-BE49-F238E27FC236}">
                <a16:creationId xmlns:a16="http://schemas.microsoft.com/office/drawing/2014/main" id="{8AA84E38-7F51-D9ED-FF0F-96EA8E117D3F}"/>
              </a:ext>
            </a:extLst>
          </p:cNvPr>
          <p:cNvSpPr txBox="1">
            <a:spLocks/>
          </p:cNvSpPr>
          <p:nvPr/>
        </p:nvSpPr>
        <p:spPr>
          <a:xfrm>
            <a:off x="575034" y="282000"/>
            <a:ext cx="11616965" cy="755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5000" b="1" dirty="0">
                <a:solidFill>
                  <a:srgbClr val="F05A51"/>
                </a:solidFill>
                <a:latin typeface="Cera Pro" pitchFamily="2" charset="0"/>
              </a:rPr>
              <a:t>Use everyone’s potential</a:t>
            </a:r>
            <a:endParaRPr lang="en-MT" sz="5000" b="1" dirty="0">
              <a:solidFill>
                <a:srgbClr val="F05A51"/>
              </a:solidFill>
              <a:latin typeface="Cera Pro" pitchFamily="2" charset="0"/>
            </a:endParaRPr>
          </a:p>
        </p:txBody>
      </p:sp>
    </p:spTree>
    <p:extLst>
      <p:ext uri="{BB962C8B-B14F-4D97-AF65-F5344CB8AC3E}">
        <p14:creationId xmlns:p14="http://schemas.microsoft.com/office/powerpoint/2010/main" val="3984171991"/>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B040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CAA71-66A2-6B48-9A1B-92EA999A0B60}"/>
              </a:ext>
            </a:extLst>
          </p:cNvPr>
          <p:cNvSpPr>
            <a:spLocks noGrp="1"/>
          </p:cNvSpPr>
          <p:nvPr>
            <p:ph type="ctrTitle"/>
          </p:nvPr>
        </p:nvSpPr>
        <p:spPr>
          <a:xfrm>
            <a:off x="498764" y="5714596"/>
            <a:ext cx="4289367" cy="860296"/>
          </a:xfrm>
        </p:spPr>
        <p:txBody>
          <a:bodyPr>
            <a:noAutofit/>
          </a:bodyPr>
          <a:lstStyle/>
          <a:p>
            <a:r>
              <a:rPr lang="en-MT" sz="9000" b="1" cap="small" dirty="0">
                <a:solidFill>
                  <a:srgbClr val="FFCE82"/>
                </a:solidFill>
                <a:latin typeface="Cera Pro" pitchFamily="2" charset="0"/>
              </a:rPr>
              <a:t>AI will take over the world</a:t>
            </a:r>
          </a:p>
        </p:txBody>
      </p:sp>
      <p:pic>
        <p:nvPicPr>
          <p:cNvPr id="4" name="Picture 3">
            <a:extLst>
              <a:ext uri="{FF2B5EF4-FFF2-40B4-BE49-F238E27FC236}">
                <a16:creationId xmlns:a16="http://schemas.microsoft.com/office/drawing/2014/main" id="{8055929C-D3E3-B789-CCDD-0E47F1034788}"/>
              </a:ext>
            </a:extLst>
          </p:cNvPr>
          <p:cNvPicPr>
            <a:picLocks noChangeAspect="1"/>
          </p:cNvPicPr>
          <p:nvPr/>
        </p:nvPicPr>
        <p:blipFill rotWithShape="1">
          <a:blip r:embed="rId3"/>
          <a:srcRect l="15025" t="1170" r="15842"/>
          <a:stretch/>
        </p:blipFill>
        <p:spPr>
          <a:xfrm>
            <a:off x="5590095" y="573780"/>
            <a:ext cx="5373278" cy="5570964"/>
          </a:xfrm>
          <a:prstGeom prst="rect">
            <a:avLst/>
          </a:prstGeom>
        </p:spPr>
      </p:pic>
    </p:spTree>
    <p:extLst>
      <p:ext uri="{BB962C8B-B14F-4D97-AF65-F5344CB8AC3E}">
        <p14:creationId xmlns:p14="http://schemas.microsoft.com/office/powerpoint/2010/main" val="1357008375"/>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4A41CF-B3CA-0E4D-93B9-2FFFFE4F4F99}"/>
              </a:ext>
            </a:extLst>
          </p:cNvPr>
          <p:cNvSpPr/>
          <p:nvPr/>
        </p:nvSpPr>
        <p:spPr>
          <a:xfrm>
            <a:off x="6096000" y="0"/>
            <a:ext cx="609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MT" sz="5000" b="1" dirty="0">
              <a:latin typeface="Cera Pro" pitchFamily="2" charset="0"/>
            </a:endParaRPr>
          </a:p>
          <a:p>
            <a:pPr algn="ctr"/>
            <a:endParaRPr lang="en-MT" sz="5000" b="1" dirty="0">
              <a:latin typeface="Cera Pro" pitchFamily="2" charset="0"/>
            </a:endParaRPr>
          </a:p>
          <a:p>
            <a:pPr algn="ctr"/>
            <a:endParaRPr lang="en-MT" dirty="0">
              <a:latin typeface="Cera Pro" pitchFamily="2" charset="0"/>
            </a:endParaRPr>
          </a:p>
          <a:p>
            <a:pPr algn="ctr"/>
            <a:r>
              <a:rPr lang="en-MT" sz="3000" dirty="0">
                <a:latin typeface="Cera Pro" pitchFamily="2" charset="0"/>
              </a:rPr>
              <a:t>Initial capital investment</a:t>
            </a:r>
          </a:p>
          <a:p>
            <a:pPr algn="ctr"/>
            <a:endParaRPr lang="en-MT" sz="3000" dirty="0">
              <a:latin typeface="Cera Pro" pitchFamily="2" charset="0"/>
            </a:endParaRPr>
          </a:p>
          <a:p>
            <a:pPr algn="ctr"/>
            <a:r>
              <a:rPr lang="en-MT" sz="3000" dirty="0">
                <a:latin typeface="Cera Pro" pitchFamily="2" charset="0"/>
              </a:rPr>
              <a:t>Might displace jobs</a:t>
            </a:r>
          </a:p>
          <a:p>
            <a:pPr algn="ctr"/>
            <a:endParaRPr lang="en-MT" sz="3000" dirty="0">
              <a:latin typeface="Cera Pro" pitchFamily="2" charset="0"/>
            </a:endParaRPr>
          </a:p>
          <a:p>
            <a:pPr algn="ctr"/>
            <a:r>
              <a:rPr lang="en-MT" sz="3000" dirty="0">
                <a:latin typeface="Cera Pro" pitchFamily="2" charset="0"/>
              </a:rPr>
              <a:t>AI expertise is rare</a:t>
            </a:r>
          </a:p>
          <a:p>
            <a:pPr algn="ctr"/>
            <a:endParaRPr lang="en-MT" sz="3000" dirty="0">
              <a:latin typeface="Cera Pro" pitchFamily="2" charset="0"/>
            </a:endParaRPr>
          </a:p>
          <a:p>
            <a:pPr algn="ctr"/>
            <a:r>
              <a:rPr lang="en-MT" sz="3000" dirty="0">
                <a:latin typeface="Cera Pro" pitchFamily="2" charset="0"/>
              </a:rPr>
              <a:t>Some applications better </a:t>
            </a:r>
          </a:p>
          <a:p>
            <a:pPr algn="ctr"/>
            <a:r>
              <a:rPr lang="en-MT" sz="3000" dirty="0">
                <a:latin typeface="Cera Pro" pitchFamily="2" charset="0"/>
              </a:rPr>
              <a:t>done by humans</a:t>
            </a:r>
          </a:p>
        </p:txBody>
      </p:sp>
      <p:sp>
        <p:nvSpPr>
          <p:cNvPr id="5" name="Rectangle 4">
            <a:extLst>
              <a:ext uri="{FF2B5EF4-FFF2-40B4-BE49-F238E27FC236}">
                <a16:creationId xmlns:a16="http://schemas.microsoft.com/office/drawing/2014/main" id="{5B6E7D33-97FD-E349-9FAA-3587E0D98DD5}"/>
              </a:ext>
            </a:extLst>
          </p:cNvPr>
          <p:cNvSpPr/>
          <p:nvPr/>
        </p:nvSpPr>
        <p:spPr>
          <a:xfrm>
            <a:off x="0" y="0"/>
            <a:ext cx="6096000" cy="6858000"/>
          </a:xfrm>
          <a:prstGeom prst="rect">
            <a:avLst/>
          </a:prstGeom>
          <a:solidFill>
            <a:srgbClr val="0049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MT" sz="5000" b="1" dirty="0">
              <a:latin typeface="Cera Pro" pitchFamily="2" charset="0"/>
            </a:endParaRPr>
          </a:p>
          <a:p>
            <a:pPr algn="ctr"/>
            <a:endParaRPr lang="en-MT" sz="5000" b="1" dirty="0">
              <a:latin typeface="Cera Pro" pitchFamily="2" charset="0"/>
            </a:endParaRPr>
          </a:p>
          <a:p>
            <a:pPr algn="ctr"/>
            <a:endParaRPr lang="en-MT" dirty="0">
              <a:latin typeface="Cera Pro" pitchFamily="2" charset="0"/>
            </a:endParaRPr>
          </a:p>
          <a:p>
            <a:pPr algn="ctr"/>
            <a:r>
              <a:rPr lang="en-MT" sz="3000" dirty="0">
                <a:latin typeface="Cera Pro" pitchFamily="2" charset="0"/>
              </a:rPr>
              <a:t>Extremely fast</a:t>
            </a:r>
          </a:p>
          <a:p>
            <a:pPr algn="ctr"/>
            <a:endParaRPr lang="en-MT" sz="3000" dirty="0">
              <a:latin typeface="Cera Pro" pitchFamily="2" charset="0"/>
            </a:endParaRPr>
          </a:p>
          <a:p>
            <a:pPr algn="ctr"/>
            <a:r>
              <a:rPr lang="en-MT" sz="3000" dirty="0">
                <a:latin typeface="Cera Pro" pitchFamily="2" charset="0"/>
              </a:rPr>
              <a:t>Handles huge amounts of data</a:t>
            </a:r>
          </a:p>
          <a:p>
            <a:pPr algn="ctr"/>
            <a:endParaRPr lang="en-MT" sz="3000" dirty="0">
              <a:latin typeface="Cera Pro" pitchFamily="2" charset="0"/>
            </a:endParaRPr>
          </a:p>
          <a:p>
            <a:pPr algn="ctr"/>
            <a:r>
              <a:rPr lang="en-MT" sz="3000" dirty="0">
                <a:latin typeface="Cera Pro" pitchFamily="2" charset="0"/>
              </a:rPr>
              <a:t>Much more accurate</a:t>
            </a:r>
          </a:p>
          <a:p>
            <a:pPr algn="ctr"/>
            <a:endParaRPr lang="en-MT" sz="3000" dirty="0">
              <a:latin typeface="Cera Pro" pitchFamily="2" charset="0"/>
            </a:endParaRPr>
          </a:p>
          <a:p>
            <a:pPr algn="ctr"/>
            <a:r>
              <a:rPr lang="en-MT" sz="3000" dirty="0">
                <a:latin typeface="Cera Pro" pitchFamily="2" charset="0"/>
              </a:rPr>
              <a:t>Ideal for repetitive tasks</a:t>
            </a:r>
          </a:p>
          <a:p>
            <a:pPr algn="ctr"/>
            <a:endParaRPr lang="en-MT" sz="3000" dirty="0">
              <a:latin typeface="Cera Pro" pitchFamily="2" charset="0"/>
            </a:endParaRPr>
          </a:p>
          <a:p>
            <a:pPr algn="ctr"/>
            <a:r>
              <a:rPr lang="en-MT" sz="3000" dirty="0">
                <a:latin typeface="Cera Pro" pitchFamily="2" charset="0"/>
              </a:rPr>
              <a:t>Reduces human errors</a:t>
            </a:r>
          </a:p>
        </p:txBody>
      </p:sp>
      <p:sp>
        <p:nvSpPr>
          <p:cNvPr id="6" name="Subtitle 2">
            <a:extLst>
              <a:ext uri="{FF2B5EF4-FFF2-40B4-BE49-F238E27FC236}">
                <a16:creationId xmlns:a16="http://schemas.microsoft.com/office/drawing/2014/main" id="{25BAD161-B328-A44A-86ED-6A6C1C6DAAF5}"/>
              </a:ext>
            </a:extLst>
          </p:cNvPr>
          <p:cNvSpPr txBox="1">
            <a:spLocks/>
          </p:cNvSpPr>
          <p:nvPr/>
        </p:nvSpPr>
        <p:spPr>
          <a:xfrm>
            <a:off x="2032000" y="177800"/>
            <a:ext cx="9525000" cy="8151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MT" sz="7000" b="1" dirty="0">
                <a:solidFill>
                  <a:schemeClr val="bg1"/>
                </a:solidFill>
                <a:latin typeface="Cera Pro" pitchFamily="2" charset="0"/>
              </a:rPr>
              <a:t>Artificial   Intelligence</a:t>
            </a:r>
          </a:p>
        </p:txBody>
      </p:sp>
    </p:spTree>
    <p:extLst>
      <p:ext uri="{BB962C8B-B14F-4D97-AF65-F5344CB8AC3E}">
        <p14:creationId xmlns:p14="http://schemas.microsoft.com/office/powerpoint/2010/main" val="2260852684"/>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30" name="Picture 6" descr="Pin on UI">
            <a:extLst>
              <a:ext uri="{FF2B5EF4-FFF2-40B4-BE49-F238E27FC236}">
                <a16:creationId xmlns:a16="http://schemas.microsoft.com/office/drawing/2014/main" id="{251915B7-5B05-3E4B-9744-B98C0D5DB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9350" y="1843880"/>
            <a:ext cx="6468533" cy="4851400"/>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605B37FC-4DF0-B64B-A16F-446887A50FE7}"/>
              </a:ext>
            </a:extLst>
          </p:cNvPr>
          <p:cNvSpPr txBox="1">
            <a:spLocks/>
          </p:cNvSpPr>
          <p:nvPr/>
        </p:nvSpPr>
        <p:spPr>
          <a:xfrm>
            <a:off x="960966" y="505619"/>
            <a:ext cx="10270066" cy="8405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MT" sz="5000" b="1" dirty="0">
                <a:solidFill>
                  <a:schemeClr val="bg1"/>
                </a:solidFill>
                <a:latin typeface="Cera Pro" pitchFamily="2" charset="0"/>
              </a:rPr>
              <a:t>Everyday applications of AI</a:t>
            </a:r>
          </a:p>
        </p:txBody>
      </p:sp>
      <p:sp>
        <p:nvSpPr>
          <p:cNvPr id="4" name="TextBox 3">
            <a:extLst>
              <a:ext uri="{FF2B5EF4-FFF2-40B4-BE49-F238E27FC236}">
                <a16:creationId xmlns:a16="http://schemas.microsoft.com/office/drawing/2014/main" id="{1E35774F-5172-6949-8A26-EA6A716BFFA2}"/>
              </a:ext>
            </a:extLst>
          </p:cNvPr>
          <p:cNvSpPr txBox="1"/>
          <p:nvPr/>
        </p:nvSpPr>
        <p:spPr>
          <a:xfrm>
            <a:off x="410633" y="2299810"/>
            <a:ext cx="4017434" cy="3939540"/>
          </a:xfrm>
          <a:prstGeom prst="rect">
            <a:avLst/>
          </a:prstGeom>
          <a:noFill/>
        </p:spPr>
        <p:txBody>
          <a:bodyPr wrap="square" rtlCol="0">
            <a:spAutoFit/>
          </a:bodyPr>
          <a:lstStyle/>
          <a:p>
            <a:r>
              <a:rPr lang="en-MT" sz="2500" dirty="0">
                <a:solidFill>
                  <a:schemeClr val="bg1"/>
                </a:solidFill>
                <a:latin typeface="Cera Pro" pitchFamily="2" charset="0"/>
              </a:rPr>
              <a:t>Email Spam Filter</a:t>
            </a:r>
          </a:p>
          <a:p>
            <a:endParaRPr lang="en-MT" sz="2500" dirty="0">
              <a:solidFill>
                <a:schemeClr val="bg1"/>
              </a:solidFill>
              <a:latin typeface="Cera Pro" pitchFamily="2" charset="0"/>
            </a:endParaRPr>
          </a:p>
          <a:p>
            <a:r>
              <a:rPr lang="en-MT" sz="2500" dirty="0">
                <a:solidFill>
                  <a:schemeClr val="bg1"/>
                </a:solidFill>
                <a:latin typeface="Cera Pro" pitchFamily="2" charset="0"/>
              </a:rPr>
              <a:t>Mobilephone assistant</a:t>
            </a:r>
          </a:p>
          <a:p>
            <a:endParaRPr lang="en-MT" sz="2500" dirty="0">
              <a:solidFill>
                <a:schemeClr val="bg1"/>
              </a:solidFill>
              <a:latin typeface="Cera Pro" pitchFamily="2" charset="0"/>
            </a:endParaRPr>
          </a:p>
          <a:p>
            <a:r>
              <a:rPr lang="en-MT" sz="2500" dirty="0">
                <a:solidFill>
                  <a:schemeClr val="bg1"/>
                </a:solidFill>
                <a:latin typeface="Cera Pro" pitchFamily="2" charset="0"/>
              </a:rPr>
              <a:t>Map Navigation</a:t>
            </a:r>
          </a:p>
          <a:p>
            <a:endParaRPr lang="en-MT" sz="2500" dirty="0">
              <a:solidFill>
                <a:schemeClr val="bg1"/>
              </a:solidFill>
              <a:latin typeface="Cera Pro" pitchFamily="2" charset="0"/>
            </a:endParaRPr>
          </a:p>
          <a:p>
            <a:r>
              <a:rPr lang="en-MT" sz="2500" dirty="0">
                <a:solidFill>
                  <a:schemeClr val="bg1"/>
                </a:solidFill>
                <a:latin typeface="Cera Pro" pitchFamily="2" charset="0"/>
              </a:rPr>
              <a:t>Document Correction</a:t>
            </a:r>
          </a:p>
          <a:p>
            <a:endParaRPr lang="en-MT" sz="2500" dirty="0">
              <a:solidFill>
                <a:schemeClr val="bg1"/>
              </a:solidFill>
              <a:latin typeface="Cera Pro" pitchFamily="2" charset="0"/>
            </a:endParaRPr>
          </a:p>
          <a:p>
            <a:r>
              <a:rPr lang="en-MT" sz="2500" dirty="0">
                <a:solidFill>
                  <a:schemeClr val="bg1"/>
                </a:solidFill>
                <a:latin typeface="Cera Pro" pitchFamily="2" charset="0"/>
              </a:rPr>
              <a:t>Automation (Robotic cleaners, Autopilot, etc.)</a:t>
            </a:r>
          </a:p>
        </p:txBody>
      </p:sp>
      <p:sp>
        <p:nvSpPr>
          <p:cNvPr id="9" name="TextBox 8">
            <a:extLst>
              <a:ext uri="{FF2B5EF4-FFF2-40B4-BE49-F238E27FC236}">
                <a16:creationId xmlns:a16="http://schemas.microsoft.com/office/drawing/2014/main" id="{56A1C276-E4F2-834C-A427-1ED493B35D22}"/>
              </a:ext>
            </a:extLst>
          </p:cNvPr>
          <p:cNvSpPr txBox="1"/>
          <p:nvPr/>
        </p:nvSpPr>
        <p:spPr>
          <a:xfrm>
            <a:off x="7306735" y="2299810"/>
            <a:ext cx="4673598" cy="3554819"/>
          </a:xfrm>
          <a:prstGeom prst="rect">
            <a:avLst/>
          </a:prstGeom>
          <a:noFill/>
        </p:spPr>
        <p:txBody>
          <a:bodyPr wrap="square" rtlCol="0">
            <a:spAutoFit/>
          </a:bodyPr>
          <a:lstStyle/>
          <a:p>
            <a:r>
              <a:rPr lang="en-MT" sz="2500" dirty="0">
                <a:solidFill>
                  <a:schemeClr val="bg1"/>
                </a:solidFill>
                <a:latin typeface="Cera Pro" pitchFamily="2" charset="0"/>
              </a:rPr>
              <a:t>Fraud Prevention </a:t>
            </a:r>
          </a:p>
          <a:p>
            <a:r>
              <a:rPr lang="en-MT" sz="2500" dirty="0">
                <a:solidFill>
                  <a:schemeClr val="bg1"/>
                </a:solidFill>
                <a:latin typeface="Cera Pro" pitchFamily="2" charset="0"/>
              </a:rPr>
              <a:t>(Shopping, Bank, etc.)</a:t>
            </a:r>
          </a:p>
          <a:p>
            <a:endParaRPr lang="en-MT" sz="2500" dirty="0">
              <a:solidFill>
                <a:schemeClr val="bg1"/>
              </a:solidFill>
              <a:latin typeface="Cera Pro" pitchFamily="2" charset="0"/>
            </a:endParaRPr>
          </a:p>
          <a:p>
            <a:r>
              <a:rPr lang="en-MT" sz="2500" dirty="0">
                <a:solidFill>
                  <a:schemeClr val="bg1"/>
                </a:solidFill>
                <a:latin typeface="Cera Pro" pitchFamily="2" charset="0"/>
              </a:rPr>
              <a:t>Recommender Systems (Shopping, Job Matching etc.)</a:t>
            </a:r>
          </a:p>
          <a:p>
            <a:endParaRPr lang="en-MT" sz="2500" dirty="0">
              <a:solidFill>
                <a:schemeClr val="bg1"/>
              </a:solidFill>
              <a:latin typeface="Cera Pro" pitchFamily="2" charset="0"/>
            </a:endParaRPr>
          </a:p>
          <a:p>
            <a:r>
              <a:rPr lang="en-MT" sz="2500" dirty="0">
                <a:solidFill>
                  <a:schemeClr val="bg1"/>
                </a:solidFill>
                <a:latin typeface="Cera Pro" pitchFamily="2" charset="0"/>
              </a:rPr>
              <a:t>Internet Search</a:t>
            </a:r>
          </a:p>
          <a:p>
            <a:endParaRPr lang="en-MT" sz="2500" dirty="0">
              <a:solidFill>
                <a:schemeClr val="bg1"/>
              </a:solidFill>
              <a:latin typeface="Cera Pro" pitchFamily="2" charset="0"/>
            </a:endParaRPr>
          </a:p>
          <a:p>
            <a:r>
              <a:rPr lang="en-MT" sz="2500" dirty="0">
                <a:solidFill>
                  <a:schemeClr val="bg1"/>
                </a:solidFill>
                <a:latin typeface="Cera Pro" pitchFamily="2" charset="0"/>
              </a:rPr>
              <a:t>Social Networking Sites</a:t>
            </a:r>
          </a:p>
        </p:txBody>
      </p:sp>
    </p:spTree>
    <p:extLst>
      <p:ext uri="{BB962C8B-B14F-4D97-AF65-F5344CB8AC3E}">
        <p14:creationId xmlns:p14="http://schemas.microsoft.com/office/powerpoint/2010/main" val="2330203977"/>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0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calcmode="lin" valueType="num">
                                      <p:cBhvr additive="base">
                                        <p:cTn id="12" dur="20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 calcmode="lin" valueType="num">
                                      <p:cBhvr additive="base">
                                        <p:cTn id="17" dur="20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18" dur="20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2" presetClass="entr" presetSubtype="8" fill="hold" grpId="0" nodeType="after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 calcmode="lin" valueType="num">
                                      <p:cBhvr additive="base">
                                        <p:cTn id="22" dur="20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23" dur="20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par>
                          <p:cTn id="24" fill="hold">
                            <p:stCondLst>
                              <p:cond delay="8000"/>
                            </p:stCondLst>
                            <p:childTnLst>
                              <p:par>
                                <p:cTn id="25" presetID="2" presetClass="entr" presetSubtype="8" fill="hold" grpId="0" nodeType="after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 calcmode="lin" valueType="num">
                                      <p:cBhvr additive="base">
                                        <p:cTn id="27" dur="2000" fill="hold"/>
                                        <p:tgtEl>
                                          <p:spTgt spid="4">
                                            <p:txEl>
                                              <p:pRg st="8" end="8"/>
                                            </p:txEl>
                                          </p:spTgt>
                                        </p:tgtEl>
                                        <p:attrNameLst>
                                          <p:attrName>ppt_x</p:attrName>
                                        </p:attrNameLst>
                                      </p:cBhvr>
                                      <p:tavLst>
                                        <p:tav tm="0">
                                          <p:val>
                                            <p:strVal val="0-#ppt_w/2"/>
                                          </p:val>
                                        </p:tav>
                                        <p:tav tm="100000">
                                          <p:val>
                                            <p:strVal val="#ppt_x"/>
                                          </p:val>
                                        </p:tav>
                                      </p:tavLst>
                                    </p:anim>
                                    <p:anim calcmode="lin" valueType="num">
                                      <p:cBhvr additive="base">
                                        <p:cTn id="28" dur="2000" fill="hold"/>
                                        <p:tgtEl>
                                          <p:spTgt spid="4">
                                            <p:txEl>
                                              <p:pRg st="8" end="8"/>
                                            </p:txEl>
                                          </p:spTgt>
                                        </p:tgtEl>
                                        <p:attrNameLst>
                                          <p:attrName>ppt_y</p:attrName>
                                        </p:attrNameLst>
                                      </p:cBhvr>
                                      <p:tavLst>
                                        <p:tav tm="0">
                                          <p:val>
                                            <p:strVal val="#ppt_y"/>
                                          </p:val>
                                        </p:tav>
                                        <p:tav tm="100000">
                                          <p:val>
                                            <p:strVal val="#ppt_y"/>
                                          </p:val>
                                        </p:tav>
                                      </p:tavLst>
                                    </p:anim>
                                  </p:childTnLst>
                                </p:cTn>
                              </p:par>
                            </p:childTnLst>
                          </p:cTn>
                        </p:par>
                        <p:par>
                          <p:cTn id="29" fill="hold">
                            <p:stCondLst>
                              <p:cond delay="10000"/>
                            </p:stCondLst>
                            <p:childTnLst>
                              <p:par>
                                <p:cTn id="30" presetID="2" presetClass="entr" presetSubtype="2" fill="hold" grpId="0" nodeType="after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 calcmode="lin" valueType="num">
                                      <p:cBhvr additive="base">
                                        <p:cTn id="32" dur="20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33" dur="20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34" fill="hold">
                            <p:stCondLst>
                              <p:cond delay="12000"/>
                            </p:stCondLst>
                            <p:childTnLst>
                              <p:par>
                                <p:cTn id="35" presetID="2" presetClass="entr" presetSubtype="2" fill="hold" grpId="0" nodeType="after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 calcmode="lin" valueType="num">
                                      <p:cBhvr additive="base">
                                        <p:cTn id="37" dur="20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38" dur="20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par>
                          <p:cTn id="39" fill="hold">
                            <p:stCondLst>
                              <p:cond delay="14000"/>
                            </p:stCondLst>
                            <p:childTnLst>
                              <p:par>
                                <p:cTn id="40" presetID="2" presetClass="entr" presetSubtype="2" fill="hold" grpId="0" nodeType="after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 calcmode="lin" valueType="num">
                                      <p:cBhvr additive="base">
                                        <p:cTn id="42" dur="2000" fill="hold"/>
                                        <p:tgtEl>
                                          <p:spTgt spid="9">
                                            <p:txEl>
                                              <p:pRg st="3" end="3"/>
                                            </p:txEl>
                                          </p:spTgt>
                                        </p:tgtEl>
                                        <p:attrNameLst>
                                          <p:attrName>ppt_x</p:attrName>
                                        </p:attrNameLst>
                                      </p:cBhvr>
                                      <p:tavLst>
                                        <p:tav tm="0">
                                          <p:val>
                                            <p:strVal val="1+#ppt_w/2"/>
                                          </p:val>
                                        </p:tav>
                                        <p:tav tm="100000">
                                          <p:val>
                                            <p:strVal val="#ppt_x"/>
                                          </p:val>
                                        </p:tav>
                                      </p:tavLst>
                                    </p:anim>
                                    <p:anim calcmode="lin" valueType="num">
                                      <p:cBhvr additive="base">
                                        <p:cTn id="43" dur="20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par>
                          <p:cTn id="44" fill="hold">
                            <p:stCondLst>
                              <p:cond delay="16000"/>
                            </p:stCondLst>
                            <p:childTnLst>
                              <p:par>
                                <p:cTn id="45" presetID="2" presetClass="entr" presetSubtype="2" fill="hold" grpId="0" nodeType="afterEffect">
                                  <p:stCondLst>
                                    <p:cond delay="0"/>
                                  </p:stCondLst>
                                  <p:childTnLst>
                                    <p:set>
                                      <p:cBhvr>
                                        <p:cTn id="46" dur="1" fill="hold">
                                          <p:stCondLst>
                                            <p:cond delay="0"/>
                                          </p:stCondLst>
                                        </p:cTn>
                                        <p:tgtEl>
                                          <p:spTgt spid="9">
                                            <p:txEl>
                                              <p:pRg st="5" end="5"/>
                                            </p:txEl>
                                          </p:spTgt>
                                        </p:tgtEl>
                                        <p:attrNameLst>
                                          <p:attrName>style.visibility</p:attrName>
                                        </p:attrNameLst>
                                      </p:cBhvr>
                                      <p:to>
                                        <p:strVal val="visible"/>
                                      </p:to>
                                    </p:set>
                                    <p:anim calcmode="lin" valueType="num">
                                      <p:cBhvr additive="base">
                                        <p:cTn id="47" dur="2000" fill="hold"/>
                                        <p:tgtEl>
                                          <p:spTgt spid="9">
                                            <p:txEl>
                                              <p:pRg st="5" end="5"/>
                                            </p:txEl>
                                          </p:spTgt>
                                        </p:tgtEl>
                                        <p:attrNameLst>
                                          <p:attrName>ppt_x</p:attrName>
                                        </p:attrNameLst>
                                      </p:cBhvr>
                                      <p:tavLst>
                                        <p:tav tm="0">
                                          <p:val>
                                            <p:strVal val="1+#ppt_w/2"/>
                                          </p:val>
                                        </p:tav>
                                        <p:tav tm="100000">
                                          <p:val>
                                            <p:strVal val="#ppt_x"/>
                                          </p:val>
                                        </p:tav>
                                      </p:tavLst>
                                    </p:anim>
                                    <p:anim calcmode="lin" valueType="num">
                                      <p:cBhvr additive="base">
                                        <p:cTn id="48" dur="2000" fill="hold"/>
                                        <p:tgtEl>
                                          <p:spTgt spid="9">
                                            <p:txEl>
                                              <p:pRg st="5" end="5"/>
                                            </p:txEl>
                                          </p:spTgt>
                                        </p:tgtEl>
                                        <p:attrNameLst>
                                          <p:attrName>ppt_y</p:attrName>
                                        </p:attrNameLst>
                                      </p:cBhvr>
                                      <p:tavLst>
                                        <p:tav tm="0">
                                          <p:val>
                                            <p:strVal val="#ppt_y"/>
                                          </p:val>
                                        </p:tav>
                                        <p:tav tm="100000">
                                          <p:val>
                                            <p:strVal val="#ppt_y"/>
                                          </p:val>
                                        </p:tav>
                                      </p:tavLst>
                                    </p:anim>
                                  </p:childTnLst>
                                </p:cTn>
                              </p:par>
                            </p:childTnLst>
                          </p:cTn>
                        </p:par>
                        <p:par>
                          <p:cTn id="49" fill="hold">
                            <p:stCondLst>
                              <p:cond delay="18000"/>
                            </p:stCondLst>
                            <p:childTnLst>
                              <p:par>
                                <p:cTn id="50" presetID="2" presetClass="entr" presetSubtype="2" fill="hold" grpId="0" nodeType="afterEffect">
                                  <p:stCondLst>
                                    <p:cond delay="0"/>
                                  </p:stCondLst>
                                  <p:childTnLst>
                                    <p:set>
                                      <p:cBhvr>
                                        <p:cTn id="51" dur="1" fill="hold">
                                          <p:stCondLst>
                                            <p:cond delay="0"/>
                                          </p:stCondLst>
                                        </p:cTn>
                                        <p:tgtEl>
                                          <p:spTgt spid="9">
                                            <p:txEl>
                                              <p:pRg st="7" end="7"/>
                                            </p:txEl>
                                          </p:spTgt>
                                        </p:tgtEl>
                                        <p:attrNameLst>
                                          <p:attrName>style.visibility</p:attrName>
                                        </p:attrNameLst>
                                      </p:cBhvr>
                                      <p:to>
                                        <p:strVal val="visible"/>
                                      </p:to>
                                    </p:set>
                                    <p:anim calcmode="lin" valueType="num">
                                      <p:cBhvr additive="base">
                                        <p:cTn id="52" dur="2000" fill="hold"/>
                                        <p:tgtEl>
                                          <p:spTgt spid="9">
                                            <p:txEl>
                                              <p:pRg st="7" end="7"/>
                                            </p:txEl>
                                          </p:spTgt>
                                        </p:tgtEl>
                                        <p:attrNameLst>
                                          <p:attrName>ppt_x</p:attrName>
                                        </p:attrNameLst>
                                      </p:cBhvr>
                                      <p:tavLst>
                                        <p:tav tm="0">
                                          <p:val>
                                            <p:strVal val="1+#ppt_w/2"/>
                                          </p:val>
                                        </p:tav>
                                        <p:tav tm="100000">
                                          <p:val>
                                            <p:strVal val="#ppt_x"/>
                                          </p:val>
                                        </p:tav>
                                      </p:tavLst>
                                    </p:anim>
                                    <p:anim calcmode="lin" valueType="num">
                                      <p:cBhvr additive="base">
                                        <p:cTn id="53" dur="2000" fill="hold"/>
                                        <p:tgtEl>
                                          <p:spTgt spid="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937F0A-7648-A76C-0797-E1D8515E79EF}"/>
              </a:ext>
            </a:extLst>
          </p:cNvPr>
          <p:cNvPicPr>
            <a:picLocks noChangeAspect="1"/>
          </p:cNvPicPr>
          <p:nvPr/>
        </p:nvPicPr>
        <p:blipFill rotWithShape="1">
          <a:blip r:embed="rId2"/>
          <a:srcRect t="1501" b="14091"/>
          <a:stretch/>
        </p:blipFill>
        <p:spPr>
          <a:xfrm>
            <a:off x="0" y="0"/>
            <a:ext cx="12192000" cy="6858000"/>
          </a:xfrm>
          <a:prstGeom prst="rect">
            <a:avLst/>
          </a:prstGeom>
        </p:spPr>
      </p:pic>
      <p:sp>
        <p:nvSpPr>
          <p:cNvPr id="5" name="TextBox 4">
            <a:extLst>
              <a:ext uri="{FF2B5EF4-FFF2-40B4-BE49-F238E27FC236}">
                <a16:creationId xmlns:a16="http://schemas.microsoft.com/office/drawing/2014/main" id="{2650BC9D-8545-B9F4-8A45-FF7F283C3CDF}"/>
              </a:ext>
            </a:extLst>
          </p:cNvPr>
          <p:cNvSpPr txBox="1"/>
          <p:nvPr/>
        </p:nvSpPr>
        <p:spPr>
          <a:xfrm>
            <a:off x="709685" y="3248167"/>
            <a:ext cx="3985146" cy="2862322"/>
          </a:xfrm>
          <a:prstGeom prst="rect">
            <a:avLst/>
          </a:prstGeom>
          <a:noFill/>
        </p:spPr>
        <p:txBody>
          <a:bodyPr wrap="square" rtlCol="0">
            <a:spAutoFit/>
          </a:bodyPr>
          <a:lstStyle/>
          <a:p>
            <a:r>
              <a:rPr lang="en-GB" sz="6000" b="1" dirty="0">
                <a:ln>
                  <a:solidFill>
                    <a:srgbClr val="43869F"/>
                  </a:solidFill>
                </a:ln>
                <a:solidFill>
                  <a:schemeClr val="bg1"/>
                </a:solidFill>
                <a:effectLst>
                  <a:outerShdw blurRad="50800" dist="38100" dir="2700000" algn="tl" rotWithShape="0">
                    <a:prstClr val="black">
                      <a:alpha val="40000"/>
                    </a:prstClr>
                  </a:outerShdw>
                </a:effectLst>
                <a:latin typeface="Cera Pro" pitchFamily="2" charset="0"/>
              </a:rPr>
              <a:t>AI will take over our tasks</a:t>
            </a:r>
          </a:p>
        </p:txBody>
      </p:sp>
    </p:spTree>
    <p:extLst>
      <p:ext uri="{BB962C8B-B14F-4D97-AF65-F5344CB8AC3E}">
        <p14:creationId xmlns:p14="http://schemas.microsoft.com/office/powerpoint/2010/main" val="1936529121"/>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8098</TotalTime>
  <Words>1689</Words>
  <Application>Microsoft Macintosh PowerPoint</Application>
  <PresentationFormat>Widescreen</PresentationFormat>
  <Paragraphs>278</Paragraphs>
  <Slides>22</Slides>
  <Notes>13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Cera Pro</vt:lpstr>
      <vt:lpstr>Trattatello</vt:lpstr>
      <vt:lpstr>Office Theme</vt:lpstr>
      <vt:lpstr>Integrating AI in the Workpace</vt:lpstr>
      <vt:lpstr>PowerPoint Presentation</vt:lpstr>
      <vt:lpstr>PowerPoint Presentation</vt:lpstr>
      <vt:lpstr>PowerPoint Presentation</vt:lpstr>
      <vt:lpstr>PowerPoint Presentation</vt:lpstr>
      <vt:lpstr>AI will take over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dc:creator>
  <cp:lastModifiedBy>AD</cp:lastModifiedBy>
  <cp:revision>203</cp:revision>
  <dcterms:created xsi:type="dcterms:W3CDTF">2020-11-18T09:58:07Z</dcterms:created>
  <dcterms:modified xsi:type="dcterms:W3CDTF">2023-02-14T15:12:10Z</dcterms:modified>
</cp:coreProperties>
</file>